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handoutMasterIdLst>
    <p:handoutMasterId r:id="rId60"/>
  </p:handoutMasterIdLst>
  <p:sldIdLst>
    <p:sldId id="256" r:id="rId2"/>
    <p:sldId id="257" r:id="rId3"/>
    <p:sldId id="258" r:id="rId4"/>
    <p:sldId id="318" r:id="rId5"/>
    <p:sldId id="306" r:id="rId6"/>
    <p:sldId id="262" r:id="rId7"/>
    <p:sldId id="263" r:id="rId8"/>
    <p:sldId id="264" r:id="rId9"/>
    <p:sldId id="315" r:id="rId10"/>
    <p:sldId id="281" r:id="rId11"/>
    <p:sldId id="303" r:id="rId12"/>
    <p:sldId id="304" r:id="rId13"/>
    <p:sldId id="277" r:id="rId14"/>
    <p:sldId id="260" r:id="rId15"/>
    <p:sldId id="317" r:id="rId16"/>
    <p:sldId id="288" r:id="rId17"/>
    <p:sldId id="275" r:id="rId18"/>
    <p:sldId id="280" r:id="rId19"/>
    <p:sldId id="286" r:id="rId20"/>
    <p:sldId id="314" r:id="rId21"/>
    <p:sldId id="276" r:id="rId22"/>
    <p:sldId id="316" r:id="rId23"/>
    <p:sldId id="313" r:id="rId24"/>
    <p:sldId id="309" r:id="rId25"/>
    <p:sldId id="274" r:id="rId26"/>
    <p:sldId id="308" r:id="rId27"/>
    <p:sldId id="312" r:id="rId28"/>
    <p:sldId id="301" r:id="rId29"/>
    <p:sldId id="311" r:id="rId30"/>
    <p:sldId id="261" r:id="rId31"/>
    <p:sldId id="319" r:id="rId32"/>
    <p:sldId id="259" r:id="rId33"/>
    <p:sldId id="284" r:id="rId34"/>
    <p:sldId id="265" r:id="rId35"/>
    <p:sldId id="266" r:id="rId36"/>
    <p:sldId id="267" r:id="rId37"/>
    <p:sldId id="268" r:id="rId38"/>
    <p:sldId id="269" r:id="rId39"/>
    <p:sldId id="302" r:id="rId40"/>
    <p:sldId id="305" r:id="rId41"/>
    <p:sldId id="272" r:id="rId42"/>
    <p:sldId id="271" r:id="rId43"/>
    <p:sldId id="282" r:id="rId44"/>
    <p:sldId id="278" r:id="rId45"/>
    <p:sldId id="287" r:id="rId46"/>
    <p:sldId id="297" r:id="rId47"/>
    <p:sldId id="299" r:id="rId48"/>
    <p:sldId id="298" r:id="rId49"/>
    <p:sldId id="292" r:id="rId50"/>
    <p:sldId id="290" r:id="rId51"/>
    <p:sldId id="283" r:id="rId52"/>
    <p:sldId id="273" r:id="rId53"/>
    <p:sldId id="289" r:id="rId54"/>
    <p:sldId id="279" r:id="rId55"/>
    <p:sldId id="300" r:id="rId56"/>
    <p:sldId id="307" r:id="rId57"/>
    <p:sldId id="296"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35" autoAdjust="0"/>
    <p:restoredTop sz="91474" autoAdjust="0"/>
  </p:normalViewPr>
  <p:slideViewPr>
    <p:cSldViewPr>
      <p:cViewPr>
        <p:scale>
          <a:sx n="77" d="100"/>
          <a:sy n="77" d="100"/>
        </p:scale>
        <p:origin x="-1272" y="21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270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857304D-744D-46DF-BB20-ACC8870033BC}" type="datetimeFigureOut">
              <a:rPr lang="en-US" smtClean="0"/>
              <a:t>12/5/2011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C2D7BF9-8828-44D3-8087-2F60FAA77A91}" type="slidenum">
              <a:rPr lang="en-US" smtClean="0"/>
              <a:t>‹#›</a:t>
            </a:fld>
            <a:endParaRPr lang="en-US"/>
          </a:p>
        </p:txBody>
      </p:sp>
    </p:spTree>
    <p:extLst>
      <p:ext uri="{BB962C8B-B14F-4D97-AF65-F5344CB8AC3E}">
        <p14:creationId xmlns:p14="http://schemas.microsoft.com/office/powerpoint/2010/main" val="38608174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7DE8C-5EA2-44B2-B932-920225412058}" type="datetimeFigureOut">
              <a:rPr lang="en-US" smtClean="0"/>
              <a:t>12/5/2011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5F4C0A-976F-47FC-BDF4-897A24D11591}" type="slidenum">
              <a:rPr lang="en-US" smtClean="0"/>
              <a:t>‹#›</a:t>
            </a:fld>
            <a:endParaRPr lang="en-US"/>
          </a:p>
        </p:txBody>
      </p:sp>
    </p:spTree>
    <p:extLst>
      <p:ext uri="{BB962C8B-B14F-4D97-AF65-F5344CB8AC3E}">
        <p14:creationId xmlns:p14="http://schemas.microsoft.com/office/powerpoint/2010/main" val="4172650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traffic.libsyn.com/clean/mumiapodcast/7-5-09MichaelManofContradictionsB.mp3"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traffic.libsyn.com/clean/mumiapodcast/Punishing_Lynne.mp3"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http://www.prisonradio.org/audio/mumia/all_things_censored/censored16.mp3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2</a:t>
            </a:fld>
            <a:endParaRPr lang="en-US"/>
          </a:p>
        </p:txBody>
      </p:sp>
    </p:spTree>
    <p:extLst>
      <p:ext uri="{BB962C8B-B14F-4D97-AF65-F5344CB8AC3E}">
        <p14:creationId xmlns:p14="http://schemas.microsoft.com/office/powerpoint/2010/main" val="3557114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http://www.youtube.com/watch?v=nN4Onu4xyu0</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3</a:t>
            </a:fld>
            <a:endParaRPr lang="en-US"/>
          </a:p>
        </p:txBody>
      </p:sp>
    </p:spTree>
    <p:extLst>
      <p:ext uri="{BB962C8B-B14F-4D97-AF65-F5344CB8AC3E}">
        <p14:creationId xmlns:p14="http://schemas.microsoft.com/office/powerpoint/2010/main" val="3353268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http://www.prisonradio.org/audio/mumia/2006Mumia/nov06/Mumia11-2-06Pamafrica.aif</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4</a:t>
            </a:fld>
            <a:endParaRPr lang="en-US"/>
          </a:p>
        </p:txBody>
      </p:sp>
    </p:spTree>
    <p:extLst>
      <p:ext uri="{BB962C8B-B14F-4D97-AF65-F5344CB8AC3E}">
        <p14:creationId xmlns:p14="http://schemas.microsoft.com/office/powerpoint/2010/main" val="3881981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smtClean="0"/>
              <a:t>http://www.prisonradio.org/audio/mumia/2011MAJ/Oct2011/LydiaBarashangoPresente.mp3</a:t>
            </a:r>
            <a:endParaRPr lang="en-US" sz="1200" dirty="0"/>
          </a:p>
        </p:txBody>
      </p:sp>
      <p:sp>
        <p:nvSpPr>
          <p:cNvPr id="4" name="Slide Number Placeholder 3"/>
          <p:cNvSpPr>
            <a:spLocks noGrp="1"/>
          </p:cNvSpPr>
          <p:nvPr>
            <p:ph type="sldNum" sz="quarter" idx="10"/>
          </p:nvPr>
        </p:nvSpPr>
        <p:spPr/>
        <p:txBody>
          <a:bodyPr/>
          <a:lstStyle/>
          <a:p>
            <a:fld id="{C15F4C0A-976F-47FC-BDF4-897A24D11591}" type="slidenum">
              <a:rPr lang="en-US" smtClean="0"/>
              <a:t>5</a:t>
            </a:fld>
            <a:endParaRPr lang="en-US"/>
          </a:p>
        </p:txBody>
      </p:sp>
    </p:spTree>
    <p:extLst>
      <p:ext uri="{BB962C8B-B14F-4D97-AF65-F5344CB8AC3E}">
        <p14:creationId xmlns:p14="http://schemas.microsoft.com/office/powerpoint/2010/main" val="250242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http://www.prisonradio.org/audio/mumia/2007MAJ/Dec%202007/12-18-07ExpoBlackPres.mp3</a:t>
            </a:r>
          </a:p>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6</a:t>
            </a:fld>
            <a:endParaRPr lang="en-US"/>
          </a:p>
        </p:txBody>
      </p:sp>
    </p:spTree>
    <p:extLst>
      <p:ext uri="{BB962C8B-B14F-4D97-AF65-F5344CB8AC3E}">
        <p14:creationId xmlns:p14="http://schemas.microsoft.com/office/powerpoint/2010/main" val="3711188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smtClean="0"/>
              <a:t>http://www.prisonradio.org/audio/mumia/maj_4_11_03c.mp3</a:t>
            </a:r>
            <a:endParaRPr lang="en-US" sz="1200" dirty="0"/>
          </a:p>
        </p:txBody>
      </p:sp>
      <p:sp>
        <p:nvSpPr>
          <p:cNvPr id="4" name="Slide Number Placeholder 3"/>
          <p:cNvSpPr>
            <a:spLocks noGrp="1"/>
          </p:cNvSpPr>
          <p:nvPr>
            <p:ph type="sldNum" sz="quarter" idx="10"/>
          </p:nvPr>
        </p:nvSpPr>
        <p:spPr/>
        <p:txBody>
          <a:bodyPr/>
          <a:lstStyle/>
          <a:p>
            <a:fld id="{C15F4C0A-976F-47FC-BDF4-897A24D11591}" type="slidenum">
              <a:rPr lang="en-US" smtClean="0"/>
              <a:t>7</a:t>
            </a:fld>
            <a:endParaRPr lang="en-US"/>
          </a:p>
        </p:txBody>
      </p:sp>
    </p:spTree>
    <p:extLst>
      <p:ext uri="{BB962C8B-B14F-4D97-AF65-F5344CB8AC3E}">
        <p14:creationId xmlns:p14="http://schemas.microsoft.com/office/powerpoint/2010/main" val="264624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http://www.prisonradio.org/audio/mumia/2005maj/OCTo5/10-26-05ABestRosa.mp3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8</a:t>
            </a:fld>
            <a:endParaRPr lang="en-US"/>
          </a:p>
        </p:txBody>
      </p:sp>
    </p:spTree>
    <p:extLst>
      <p:ext uri="{BB962C8B-B14F-4D97-AF65-F5344CB8AC3E}">
        <p14:creationId xmlns:p14="http://schemas.microsoft.com/office/powerpoint/2010/main" val="1814256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http://www.prisonradio.org/audio/mumia/maj_4_17_03b.mp3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9</a:t>
            </a:fld>
            <a:endParaRPr lang="en-US"/>
          </a:p>
        </p:txBody>
      </p:sp>
    </p:spTree>
    <p:extLst>
      <p:ext uri="{BB962C8B-B14F-4D97-AF65-F5344CB8AC3E}">
        <p14:creationId xmlns:p14="http://schemas.microsoft.com/office/powerpoint/2010/main" val="4147011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http://traffic.libsyn.com/mumiapodcast/ManningsMalcolm_long.mp3</a:t>
            </a:r>
          </a:p>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12</a:t>
            </a:fld>
            <a:endParaRPr lang="en-US"/>
          </a:p>
        </p:txBody>
      </p:sp>
    </p:spTree>
    <p:extLst>
      <p:ext uri="{BB962C8B-B14F-4D97-AF65-F5344CB8AC3E}">
        <p14:creationId xmlns:p14="http://schemas.microsoft.com/office/powerpoint/2010/main" val="2881194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http://www.prisonradio.org/audio/mumia/2011MAJ/August2011/WhosKing_long.mp3</a:t>
            </a:r>
          </a:p>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13</a:t>
            </a:fld>
            <a:endParaRPr lang="en-US"/>
          </a:p>
        </p:txBody>
      </p:sp>
    </p:spTree>
    <p:extLst>
      <p:ext uri="{BB962C8B-B14F-4D97-AF65-F5344CB8AC3E}">
        <p14:creationId xmlns:p14="http://schemas.microsoft.com/office/powerpoint/2010/main" val="1980841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http://www.prisonradio.org/audio/mumia/2006Mumia/dec06/12-10-06ChavezPinA.mp3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15</a:t>
            </a:fld>
            <a:endParaRPr lang="en-US"/>
          </a:p>
        </p:txBody>
      </p:sp>
    </p:spTree>
    <p:extLst>
      <p:ext uri="{BB962C8B-B14F-4D97-AF65-F5344CB8AC3E}">
        <p14:creationId xmlns:p14="http://schemas.microsoft.com/office/powerpoint/2010/main" val="1510375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smtClean="0"/>
              <a:t>http://www.prisonradio.org/audio/mumia/2008MAJ/January%202008/The%20Radical%20Alternative%20-%20short.mp3</a:t>
            </a:r>
            <a:endParaRPr lang="en-US" sz="1200" dirty="0"/>
          </a:p>
        </p:txBody>
      </p:sp>
      <p:sp>
        <p:nvSpPr>
          <p:cNvPr id="4" name="Slide Number Placeholder 3"/>
          <p:cNvSpPr>
            <a:spLocks noGrp="1"/>
          </p:cNvSpPr>
          <p:nvPr>
            <p:ph type="sldNum" sz="quarter" idx="10"/>
          </p:nvPr>
        </p:nvSpPr>
        <p:spPr/>
        <p:txBody>
          <a:bodyPr/>
          <a:lstStyle/>
          <a:p>
            <a:fld id="{C15F4C0A-976F-47FC-BDF4-897A24D11591}" type="slidenum">
              <a:rPr lang="en-US" smtClean="0"/>
              <a:t>16</a:t>
            </a:fld>
            <a:endParaRPr lang="en-US"/>
          </a:p>
        </p:txBody>
      </p:sp>
    </p:spTree>
    <p:extLst>
      <p:ext uri="{BB962C8B-B14F-4D97-AF65-F5344CB8AC3E}">
        <p14:creationId xmlns:p14="http://schemas.microsoft.com/office/powerpoint/2010/main" val="618420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http://emma2.radio4all.net/pub/archive/07.08.03/simone.mp3</a:t>
            </a:r>
          </a:p>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18</a:t>
            </a:fld>
            <a:endParaRPr lang="en-US"/>
          </a:p>
        </p:txBody>
      </p:sp>
    </p:spTree>
    <p:extLst>
      <p:ext uri="{BB962C8B-B14F-4D97-AF65-F5344CB8AC3E}">
        <p14:creationId xmlns:p14="http://schemas.microsoft.com/office/powerpoint/2010/main" val="2857923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hlinkClick r:id="rId3"/>
              </a:rPr>
              <a:t>7-5-09MichaelManofContradictionsB.mp3</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19</a:t>
            </a:fld>
            <a:endParaRPr lang="en-US"/>
          </a:p>
        </p:txBody>
      </p:sp>
    </p:spTree>
    <p:extLst>
      <p:ext uri="{BB962C8B-B14F-4D97-AF65-F5344CB8AC3E}">
        <p14:creationId xmlns:p14="http://schemas.microsoft.com/office/powerpoint/2010/main" val="656989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smtClean="0"/>
              <a:t>http://traffic.libsyn.com/mumiapodcast/TeenaMarie.mp3</a:t>
            </a:r>
            <a:endParaRPr lang="en-US" sz="1200" dirty="0"/>
          </a:p>
        </p:txBody>
      </p:sp>
      <p:sp>
        <p:nvSpPr>
          <p:cNvPr id="4" name="Slide Number Placeholder 3"/>
          <p:cNvSpPr>
            <a:spLocks noGrp="1"/>
          </p:cNvSpPr>
          <p:nvPr>
            <p:ph type="sldNum" sz="quarter" idx="10"/>
          </p:nvPr>
        </p:nvSpPr>
        <p:spPr/>
        <p:txBody>
          <a:bodyPr/>
          <a:lstStyle/>
          <a:p>
            <a:fld id="{C15F4C0A-976F-47FC-BDF4-897A24D11591}" type="slidenum">
              <a:rPr lang="en-US" smtClean="0"/>
              <a:t>20</a:t>
            </a:fld>
            <a:endParaRPr lang="en-US"/>
          </a:p>
        </p:txBody>
      </p:sp>
    </p:spTree>
    <p:extLst>
      <p:ext uri="{BB962C8B-B14F-4D97-AF65-F5344CB8AC3E}">
        <p14:creationId xmlns:p14="http://schemas.microsoft.com/office/powerpoint/2010/main" val="203308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http://www.prisonradio.org/audio/mumia/2010MAJ/01Jan10/1-29-10%20ZIN%20A%201.mp3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21</a:t>
            </a:fld>
            <a:endParaRPr lang="en-US"/>
          </a:p>
        </p:txBody>
      </p:sp>
    </p:spTree>
    <p:extLst>
      <p:ext uri="{BB962C8B-B14F-4D97-AF65-F5344CB8AC3E}">
        <p14:creationId xmlns:p14="http://schemas.microsoft.com/office/powerpoint/2010/main" val="301855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http://www.prisonradio.org/audio/mumia/2011MAJ/Mar2011/TwoPanthersDie_long.mp3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22</a:t>
            </a:fld>
            <a:endParaRPr lang="en-US"/>
          </a:p>
        </p:txBody>
      </p:sp>
    </p:spTree>
    <p:extLst>
      <p:ext uri="{BB962C8B-B14F-4D97-AF65-F5344CB8AC3E}">
        <p14:creationId xmlns:p14="http://schemas.microsoft.com/office/powerpoint/2010/main" val="1243177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smtClean="0"/>
              <a:t>http://www.prisonradio.org/audio/mumia/2011MAJ/June2011/Geronimo_long.mp3</a:t>
            </a:r>
            <a:endParaRPr lang="en-US" sz="1200" dirty="0"/>
          </a:p>
        </p:txBody>
      </p:sp>
      <p:sp>
        <p:nvSpPr>
          <p:cNvPr id="4" name="Slide Number Placeholder 3"/>
          <p:cNvSpPr>
            <a:spLocks noGrp="1"/>
          </p:cNvSpPr>
          <p:nvPr>
            <p:ph type="sldNum" sz="quarter" idx="10"/>
          </p:nvPr>
        </p:nvSpPr>
        <p:spPr/>
        <p:txBody>
          <a:bodyPr/>
          <a:lstStyle/>
          <a:p>
            <a:fld id="{C15F4C0A-976F-47FC-BDF4-897A24D11591}" type="slidenum">
              <a:rPr lang="en-US" smtClean="0"/>
              <a:t>23</a:t>
            </a:fld>
            <a:endParaRPr lang="en-US"/>
          </a:p>
        </p:txBody>
      </p:sp>
    </p:spTree>
    <p:extLst>
      <p:ext uri="{BB962C8B-B14F-4D97-AF65-F5344CB8AC3E}">
        <p14:creationId xmlns:p14="http://schemas.microsoft.com/office/powerpoint/2010/main" val="6058263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http://www.prisonradio.org/audio/mumia/2011MAJ/Oct2011/SylviaRobinson_long.mp3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24</a:t>
            </a:fld>
            <a:endParaRPr lang="en-US"/>
          </a:p>
        </p:txBody>
      </p:sp>
    </p:spTree>
    <p:extLst>
      <p:ext uri="{BB962C8B-B14F-4D97-AF65-F5344CB8AC3E}">
        <p14:creationId xmlns:p14="http://schemas.microsoft.com/office/powerpoint/2010/main" val="289431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http://traffic.libsyn.com/mumiapodcast/GilScottHeron.mp3</a:t>
            </a:r>
          </a:p>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25</a:t>
            </a:fld>
            <a:endParaRPr lang="en-US"/>
          </a:p>
        </p:txBody>
      </p:sp>
    </p:spTree>
    <p:extLst>
      <p:ext uri="{BB962C8B-B14F-4D97-AF65-F5344CB8AC3E}">
        <p14:creationId xmlns:p14="http://schemas.microsoft.com/office/powerpoint/2010/main" val="848421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http://www.prisonradio.org/audio/mumia/2011MAJ/Nov2011/JoeFrazier_long.mp3</a:t>
            </a:r>
          </a:p>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26</a:t>
            </a:fld>
            <a:endParaRPr lang="en-US"/>
          </a:p>
        </p:txBody>
      </p:sp>
    </p:spTree>
    <p:extLst>
      <p:ext uri="{BB962C8B-B14F-4D97-AF65-F5344CB8AC3E}">
        <p14:creationId xmlns:p14="http://schemas.microsoft.com/office/powerpoint/2010/main" val="2346843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http://www.prisonradio.org/audio/mumia/2011MAJ/August2011/NickAshford.mp3</a:t>
            </a:r>
          </a:p>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27</a:t>
            </a:fld>
            <a:endParaRPr lang="en-US"/>
          </a:p>
        </p:txBody>
      </p:sp>
    </p:spTree>
    <p:extLst>
      <p:ext uri="{BB962C8B-B14F-4D97-AF65-F5344CB8AC3E}">
        <p14:creationId xmlns:p14="http://schemas.microsoft.com/office/powerpoint/2010/main" val="741053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http://www.prisonradio.org/audio/mumia/maj_6_19_04cosbya.mp3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28</a:t>
            </a:fld>
            <a:endParaRPr lang="en-US"/>
          </a:p>
        </p:txBody>
      </p:sp>
    </p:spTree>
    <p:extLst>
      <p:ext uri="{BB962C8B-B14F-4D97-AF65-F5344CB8AC3E}">
        <p14:creationId xmlns:p14="http://schemas.microsoft.com/office/powerpoint/2010/main" val="1248941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http://www.prisonradio.org/audio/mumia/2011MAJ/Oct2011/JohnCarlos.mp3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29</a:t>
            </a:fld>
            <a:endParaRPr lang="en-US"/>
          </a:p>
        </p:txBody>
      </p:sp>
    </p:spTree>
    <p:extLst>
      <p:ext uri="{BB962C8B-B14F-4D97-AF65-F5344CB8AC3E}">
        <p14:creationId xmlns:p14="http://schemas.microsoft.com/office/powerpoint/2010/main" val="33083923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30</a:t>
            </a:fld>
            <a:endParaRPr lang="en-US"/>
          </a:p>
        </p:txBody>
      </p:sp>
    </p:spTree>
    <p:extLst>
      <p:ext uri="{BB962C8B-B14F-4D97-AF65-F5344CB8AC3E}">
        <p14:creationId xmlns:p14="http://schemas.microsoft.com/office/powerpoint/2010/main" val="4049105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http://www.prisonradio.org/audio/mumia/2011MAJ/Jan2011/JayZ_long.mp3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31</a:t>
            </a:fld>
            <a:endParaRPr lang="en-US"/>
          </a:p>
        </p:txBody>
      </p:sp>
    </p:spTree>
    <p:extLst>
      <p:ext uri="{BB962C8B-B14F-4D97-AF65-F5344CB8AC3E}">
        <p14:creationId xmlns:p14="http://schemas.microsoft.com/office/powerpoint/2010/main" val="639980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http://www.prisonradio.org/audio/mumia/2005maj/july05/MAJVenus%20Williams7-2-05.mp3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32</a:t>
            </a:fld>
            <a:endParaRPr lang="en-US"/>
          </a:p>
        </p:txBody>
      </p:sp>
    </p:spTree>
    <p:extLst>
      <p:ext uri="{BB962C8B-B14F-4D97-AF65-F5344CB8AC3E}">
        <p14:creationId xmlns:p14="http://schemas.microsoft.com/office/powerpoint/2010/main" val="2446129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http://www.prisonradio.org/audio/mumia/2007MAJ/august07/8-21-07VickA.mp3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33</a:t>
            </a:fld>
            <a:endParaRPr lang="en-US"/>
          </a:p>
        </p:txBody>
      </p:sp>
    </p:spTree>
    <p:extLst>
      <p:ext uri="{BB962C8B-B14F-4D97-AF65-F5344CB8AC3E}">
        <p14:creationId xmlns:p14="http://schemas.microsoft.com/office/powerpoint/2010/main" val="11686371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http://www.prisonradio.org/audio/mumia/maj_1_11_0_3.mp3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34</a:t>
            </a:fld>
            <a:endParaRPr lang="en-US"/>
          </a:p>
        </p:txBody>
      </p:sp>
    </p:spTree>
    <p:extLst>
      <p:ext uri="{BB962C8B-B14F-4D97-AF65-F5344CB8AC3E}">
        <p14:creationId xmlns:p14="http://schemas.microsoft.com/office/powerpoint/2010/main" val="2455547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http://www.prisonradio.org/audio/mumia/2005maj/Aug05/8-16-05AThemamma.mp3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37</a:t>
            </a:fld>
            <a:endParaRPr lang="en-US"/>
          </a:p>
        </p:txBody>
      </p:sp>
    </p:spTree>
    <p:extLst>
      <p:ext uri="{BB962C8B-B14F-4D97-AF65-F5344CB8AC3E}">
        <p14:creationId xmlns:p14="http://schemas.microsoft.com/office/powerpoint/2010/main" val="41533387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http://www.prisonradio.org/audio/mumia/maj_12_18_03b.mp3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38</a:t>
            </a:fld>
            <a:endParaRPr lang="en-US"/>
          </a:p>
        </p:txBody>
      </p:sp>
    </p:spTree>
    <p:extLst>
      <p:ext uri="{BB962C8B-B14F-4D97-AF65-F5344CB8AC3E}">
        <p14:creationId xmlns:p14="http://schemas.microsoft.com/office/powerpoint/2010/main" val="31449792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http://www.prisonradio.org/audio/mumia/2010MAJ/09September10/OscarGrant.mp3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40</a:t>
            </a:fld>
            <a:endParaRPr lang="en-US"/>
          </a:p>
        </p:txBody>
      </p:sp>
    </p:spTree>
    <p:extLst>
      <p:ext uri="{BB962C8B-B14F-4D97-AF65-F5344CB8AC3E}">
        <p14:creationId xmlns:p14="http://schemas.microsoft.com/office/powerpoint/2010/main" val="19396761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http://www.prisonradio.org/audio/mumia/3_14_04martyra.mp3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42</a:t>
            </a:fld>
            <a:endParaRPr lang="en-US"/>
          </a:p>
        </p:txBody>
      </p:sp>
    </p:spTree>
    <p:extLst>
      <p:ext uri="{BB962C8B-B14F-4D97-AF65-F5344CB8AC3E}">
        <p14:creationId xmlns:p14="http://schemas.microsoft.com/office/powerpoint/2010/main" val="26651984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http://www.prisonradio.org/audio/mumia/2006Mumia/Feb06/aLeonard2-5-06.mp3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45</a:t>
            </a:fld>
            <a:endParaRPr lang="en-US"/>
          </a:p>
        </p:txBody>
      </p:sp>
    </p:spTree>
    <p:extLst>
      <p:ext uri="{BB962C8B-B14F-4D97-AF65-F5344CB8AC3E}">
        <p14:creationId xmlns:p14="http://schemas.microsoft.com/office/powerpoint/2010/main" val="30788727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hlinkClick r:id="rId3"/>
              </a:rPr>
              <a:t>Punishing_Lynne.mp3</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46</a:t>
            </a:fld>
            <a:endParaRPr lang="en-US"/>
          </a:p>
        </p:txBody>
      </p:sp>
    </p:spTree>
    <p:extLst>
      <p:ext uri="{BB962C8B-B14F-4D97-AF65-F5344CB8AC3E}">
        <p14:creationId xmlns:p14="http://schemas.microsoft.com/office/powerpoint/2010/main" val="42766817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http://www.prisonradio.org/audio/mumia/maj_8_8_04movea.mp3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47</a:t>
            </a:fld>
            <a:endParaRPr lang="en-US"/>
          </a:p>
        </p:txBody>
      </p:sp>
    </p:spTree>
    <p:extLst>
      <p:ext uri="{BB962C8B-B14F-4D97-AF65-F5344CB8AC3E}">
        <p14:creationId xmlns:p14="http://schemas.microsoft.com/office/powerpoint/2010/main" val="19410121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http://www.prisonradio.org/audio/mumia/maj_5_20_04free.mp3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49</a:t>
            </a:fld>
            <a:endParaRPr lang="en-US"/>
          </a:p>
        </p:txBody>
      </p:sp>
    </p:spTree>
    <p:extLst>
      <p:ext uri="{BB962C8B-B14F-4D97-AF65-F5344CB8AC3E}">
        <p14:creationId xmlns:p14="http://schemas.microsoft.com/office/powerpoint/2010/main" val="18565205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http://www.prisonradio.org/audio/mumia/maj_1_9_04kcooper.mp3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50</a:t>
            </a:fld>
            <a:endParaRPr lang="en-US"/>
          </a:p>
        </p:txBody>
      </p:sp>
    </p:spTree>
    <p:extLst>
      <p:ext uri="{BB962C8B-B14F-4D97-AF65-F5344CB8AC3E}">
        <p14:creationId xmlns:p14="http://schemas.microsoft.com/office/powerpoint/2010/main" val="14308123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http://www.prisonradio.org/francesNewton.htm</a:t>
            </a:r>
          </a:p>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53</a:t>
            </a:fld>
            <a:endParaRPr lang="en-US"/>
          </a:p>
        </p:txBody>
      </p:sp>
    </p:spTree>
    <p:extLst>
      <p:ext uri="{BB962C8B-B14F-4D97-AF65-F5344CB8AC3E}">
        <p14:creationId xmlns:p14="http://schemas.microsoft.com/office/powerpoint/2010/main" val="17041521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http://www.prisonradio.org/audio/mumia/2005maj/NOV05/tookiestatement.mp3</a:t>
            </a:r>
          </a:p>
          <a:p>
            <a:r>
              <a:rPr lang="en-US" dirty="0" smtClean="0"/>
              <a:t>http://www.prisonradio.org/audio/mumia/2005maj/NOV05/11-20-05ATookie.mp3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54</a:t>
            </a:fld>
            <a:endParaRPr lang="en-US"/>
          </a:p>
        </p:txBody>
      </p:sp>
    </p:spTree>
    <p:extLst>
      <p:ext uri="{BB962C8B-B14F-4D97-AF65-F5344CB8AC3E}">
        <p14:creationId xmlns:p14="http://schemas.microsoft.com/office/powerpoint/2010/main" val="25248489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smtClean="0"/>
              <a:t>http://www.prisonradio.org/audio/mumia/2011MAJ/Sept2011/TroyDavisMovementLessons.mp3</a:t>
            </a:r>
          </a:p>
          <a:p>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55</a:t>
            </a:fld>
            <a:endParaRPr lang="en-US"/>
          </a:p>
        </p:txBody>
      </p:sp>
    </p:spTree>
    <p:extLst>
      <p:ext uri="{BB962C8B-B14F-4D97-AF65-F5344CB8AC3E}">
        <p14:creationId xmlns:p14="http://schemas.microsoft.com/office/powerpoint/2010/main" val="35941226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http://www.prisonradio.org/audio/mumia/2007MAJ/jan07/1-21-07Wilson.mp3</a:t>
            </a:r>
            <a:endParaRPr lang="en-US" dirty="0"/>
          </a:p>
        </p:txBody>
      </p:sp>
      <p:sp>
        <p:nvSpPr>
          <p:cNvPr id="4" name="Slide Number Placeholder 3"/>
          <p:cNvSpPr>
            <a:spLocks noGrp="1"/>
          </p:cNvSpPr>
          <p:nvPr>
            <p:ph type="sldNum" sz="quarter" idx="10"/>
          </p:nvPr>
        </p:nvSpPr>
        <p:spPr/>
        <p:txBody>
          <a:bodyPr/>
          <a:lstStyle/>
          <a:p>
            <a:fld id="{C15F4C0A-976F-47FC-BDF4-897A24D11591}" type="slidenum">
              <a:rPr lang="en-US" smtClean="0"/>
              <a:t>57</a:t>
            </a:fld>
            <a:endParaRPr lang="en-US"/>
          </a:p>
        </p:txBody>
      </p:sp>
    </p:spTree>
    <p:extLst>
      <p:ext uri="{BB962C8B-B14F-4D97-AF65-F5344CB8AC3E}">
        <p14:creationId xmlns:p14="http://schemas.microsoft.com/office/powerpoint/2010/main" val="124837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273164-B82D-4695-93FD-31BD20A1EB83}"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AC341-0756-4540-BA37-4AD4B5A2435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273164-B82D-4695-93FD-31BD20A1EB83}"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AC341-0756-4540-BA37-4AD4B5A2435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273164-B82D-4695-93FD-31BD20A1EB83}"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AC341-0756-4540-BA37-4AD4B5A2435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273164-B82D-4695-93FD-31BD20A1EB83}" type="datetimeFigureOut">
              <a:rPr lang="en-US" smtClean="0"/>
              <a:pPr/>
              <a:t>12/5/2011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EAC341-0756-4540-BA37-4AD4B5A2435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273164-B82D-4695-93FD-31BD20A1EB83}" type="datetimeFigureOut">
              <a:rPr lang="en-US" smtClean="0"/>
              <a:pPr/>
              <a:t>12/5/2011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EAC341-0756-4540-BA37-4AD4B5A2435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273164-B82D-4695-93FD-31BD20A1EB83}" type="datetimeFigureOut">
              <a:rPr lang="en-US" smtClean="0"/>
              <a:pPr/>
              <a:t>12/5/2011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EAC341-0756-4540-BA37-4AD4B5A2435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273164-B82D-4695-93FD-31BD20A1EB83}" type="datetimeFigureOut">
              <a:rPr lang="en-US" smtClean="0"/>
              <a:pPr/>
              <a:t>12/5/2011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EAC341-0756-4540-BA37-4AD4B5A2435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273164-B82D-4695-93FD-31BD20A1EB83}" type="datetimeFigureOut">
              <a:rPr lang="en-US" smtClean="0"/>
              <a:pPr/>
              <a:t>12/5/2011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EAC341-0756-4540-BA37-4AD4B5A2435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273164-B82D-4695-93FD-31BD20A1EB83}" type="datetimeFigureOut">
              <a:rPr lang="en-US" smtClean="0"/>
              <a:pPr/>
              <a:t>12/5/2011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EAC341-0756-4540-BA37-4AD4B5A2435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273164-B82D-4695-93FD-31BD20A1EB83}"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AC341-0756-4540-BA37-4AD4B5A2435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273164-B82D-4695-93FD-31BD20A1EB83}"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AC341-0756-4540-BA37-4AD4B5A2435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273164-B82D-4695-93FD-31BD20A1EB83}" type="datetimeFigureOut">
              <a:rPr lang="en-US" smtClean="0"/>
              <a:pPr/>
              <a:t>12/5/2011</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EAC341-0756-4540-BA37-4AD4B5A2435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charlotteaction.blogspot.com/2009/07/michael-man-of-contraditions.html"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hyperlink" Target="http://traffic.libsyn.com/clean/mumiapodcast/7-5-09MichaelManofContradictionsB.mp3" TargetMode="Externa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7.jpg"/></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32.jpg"/></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34.jpg"/></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image" Target="../media/image37.jpg"/></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49.jpeg"/></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hyperlink" Target="http://traffic.libsyn.com/clean/mumiapodcast/Punishing_Lynne.mp3" TargetMode="External"/></Relationships>
</file>

<file path=ppt/slides/_rels/slide47.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36.xml"/><Relationship Id="rId1" Type="http://schemas.openxmlformats.org/officeDocument/2006/relationships/slideLayout" Target="../slideLayouts/slideLayout8.xml"/><Relationship Id="rId6" Type="http://schemas.openxmlformats.org/officeDocument/2006/relationships/image" Target="../media/image62.jpeg"/><Relationship Id="rId11" Type="http://schemas.openxmlformats.org/officeDocument/2006/relationships/image" Target="../media/image67.jpeg"/><Relationship Id="rId5" Type="http://schemas.openxmlformats.org/officeDocument/2006/relationships/image" Target="../media/image61.jpeg"/><Relationship Id="rId10" Type="http://schemas.openxmlformats.org/officeDocument/2006/relationships/image" Target="../media/image66.jpeg"/><Relationship Id="rId4" Type="http://schemas.openxmlformats.org/officeDocument/2006/relationships/image" Target="../media/image60.jpeg"/><Relationship Id="rId9" Type="http://schemas.openxmlformats.org/officeDocument/2006/relationships/image" Target="../media/image65.jpeg"/></Relationships>
</file>

<file path=ppt/slides/_rels/slide4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notesSlide" Target="../notesSlides/notesSlide37.xml"/><Relationship Id="rId1" Type="http://schemas.openxmlformats.org/officeDocument/2006/relationships/slideLayout" Target="../slideLayouts/slideLayout8.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hyperlink" Target="http://www.google.com/url?sa=t&amp;source=web&amp;cd=3&amp;sqi=2&amp;ved=0CCYQtwIwAg&amp;url=http://www.youtube.com/watch?v=vch5ICqHSCA&amp;ei=NAmPTu-1CsXKsQKk6fCsAQ&amp;usg=AFQjCNGL3OmZUHYelaov_j_8KKjxdICT2g"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www.prisonradio.org/" TargetMode="External"/><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hyperlink" Target="mailto:haroldcwilson@gmail.com" TargetMode="External"/><Relationship Id="rId2" Type="http://schemas.openxmlformats.org/officeDocument/2006/relationships/notesSlide" Target="../notesSlides/notesSlide42.xml"/><Relationship Id="rId1" Type="http://schemas.openxmlformats.org/officeDocument/2006/relationships/slideLayout" Target="../slideLayouts/slideLayout8.xml"/><Relationship Id="rId4" Type="http://schemas.openxmlformats.org/officeDocument/2006/relationships/image" Target="../media/image8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mages[2].jpg"/>
          <p:cNvPicPr>
            <a:picLocks noChangeAspect="1"/>
          </p:cNvPicPr>
          <p:nvPr/>
        </p:nvPicPr>
        <p:blipFill>
          <a:blip r:embed="rId2" cstate="print"/>
          <a:stretch>
            <a:fillRect/>
          </a:stretch>
        </p:blipFill>
        <p:spPr>
          <a:xfrm>
            <a:off x="2057400" y="1447800"/>
            <a:ext cx="5257800" cy="4876800"/>
          </a:xfrm>
          <a:prstGeom prst="rect">
            <a:avLst/>
          </a:prstGeom>
        </p:spPr>
      </p:pic>
      <p:sp>
        <p:nvSpPr>
          <p:cNvPr id="8" name="TextBox 7"/>
          <p:cNvSpPr txBox="1"/>
          <p:nvPr/>
        </p:nvSpPr>
        <p:spPr>
          <a:xfrm>
            <a:off x="1828800" y="152401"/>
            <a:ext cx="4876800" cy="1200329"/>
          </a:xfrm>
          <a:prstGeom prst="rect">
            <a:avLst/>
          </a:prstGeom>
          <a:noFill/>
        </p:spPr>
        <p:txBody>
          <a:bodyPr wrap="square" rtlCol="0">
            <a:spAutoFit/>
          </a:bodyPr>
          <a:lstStyle/>
          <a:p>
            <a:r>
              <a:rPr lang="en-US" sz="3600" dirty="0" smtClean="0"/>
              <a:t>        </a:t>
            </a:r>
            <a:r>
              <a:rPr lang="en-US" sz="3600" dirty="0" err="1" smtClean="0"/>
              <a:t>Mumia</a:t>
            </a:r>
            <a:r>
              <a:rPr lang="en-US" sz="3600" dirty="0" smtClean="0"/>
              <a:t> Abu Jamal</a:t>
            </a:r>
          </a:p>
          <a:p>
            <a:r>
              <a:rPr lang="en-US" dirty="0"/>
              <a:t> </a:t>
            </a:r>
            <a:r>
              <a:rPr lang="en-US" dirty="0" smtClean="0"/>
              <a:t>                   “Voice of the Voiceless” </a:t>
            </a:r>
          </a:p>
          <a:p>
            <a:r>
              <a:rPr lang="en-US" dirty="0" smtClean="0"/>
              <a:t>                      30 Years of Journalism</a:t>
            </a:r>
            <a:endParaRPr lang="en-US" dirty="0"/>
          </a:p>
        </p:txBody>
      </p:sp>
      <p:sp>
        <p:nvSpPr>
          <p:cNvPr id="2" name="TextBox 1"/>
          <p:cNvSpPr txBox="1"/>
          <p:nvPr/>
        </p:nvSpPr>
        <p:spPr>
          <a:xfrm>
            <a:off x="0" y="5103674"/>
            <a:ext cx="1727332" cy="1600438"/>
          </a:xfrm>
          <a:prstGeom prst="rect">
            <a:avLst/>
          </a:prstGeom>
          <a:noFill/>
        </p:spPr>
        <p:txBody>
          <a:bodyPr wrap="none" rtlCol="0">
            <a:spAutoFit/>
          </a:bodyPr>
          <a:lstStyle/>
          <a:p>
            <a:r>
              <a:rPr lang="en-US" sz="1400" b="1" dirty="0" smtClean="0"/>
              <a:t>Published Books:</a:t>
            </a:r>
          </a:p>
          <a:p>
            <a:r>
              <a:rPr lang="en-US" sz="1400" dirty="0" smtClean="0"/>
              <a:t>Live From Death Row</a:t>
            </a:r>
          </a:p>
          <a:p>
            <a:r>
              <a:rPr lang="en-US" sz="1400" dirty="0" smtClean="0"/>
              <a:t>Death Blossoms</a:t>
            </a:r>
          </a:p>
          <a:p>
            <a:r>
              <a:rPr lang="en-US" sz="1400" dirty="0" smtClean="0"/>
              <a:t>All Things Censored</a:t>
            </a:r>
          </a:p>
          <a:p>
            <a:r>
              <a:rPr lang="en-US" sz="1400" dirty="0" smtClean="0"/>
              <a:t>Faith of Our Fathers</a:t>
            </a:r>
          </a:p>
          <a:p>
            <a:r>
              <a:rPr lang="en-US" sz="1400" dirty="0" smtClean="0"/>
              <a:t>We Want Freedom</a:t>
            </a:r>
          </a:p>
          <a:p>
            <a:r>
              <a:rPr lang="en-US" sz="1400" dirty="0" smtClean="0"/>
              <a:t>Jailhouse Lawyers</a:t>
            </a:r>
            <a:endParaRPr lang="en-US" sz="1400" dirty="0"/>
          </a:p>
        </p:txBody>
      </p:sp>
    </p:spTree>
  </p:cSld>
  <p:clrMapOvr>
    <a:masterClrMapping/>
  </p:clrMapOvr>
  <p:transition advTm="585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1"/>
            <a:ext cx="3008313" cy="488950"/>
          </a:xfrm>
        </p:spPr>
        <p:txBody>
          <a:bodyPr/>
          <a:lstStyle/>
          <a:p>
            <a:r>
              <a:rPr lang="en-US" dirty="0" smtClean="0"/>
              <a:t>Mother Loss </a:t>
            </a:r>
            <a:r>
              <a:rPr lang="en-US" sz="800" dirty="0" smtClean="0"/>
              <a:t> (DEATH BLOSSOMS  ©1996, </a:t>
            </a:r>
            <a:r>
              <a:rPr lang="en-US" sz="800" dirty="0" err="1" smtClean="0"/>
              <a:t>maj</a:t>
            </a:r>
            <a:r>
              <a:rPr lang="en-US" sz="800" dirty="0" smtClean="0"/>
              <a:t>)</a:t>
            </a:r>
            <a:endParaRPr lang="en-US" dirty="0"/>
          </a:p>
        </p:txBody>
      </p:sp>
      <p:pic>
        <p:nvPicPr>
          <p:cNvPr id="5" name="Content Placeholder 4" descr="imagesCAWNLJ3F.jpg"/>
          <p:cNvPicPr>
            <a:picLocks noGrp="1" noChangeAspect="1"/>
          </p:cNvPicPr>
          <p:nvPr>
            <p:ph idx="1"/>
          </p:nvPr>
        </p:nvPicPr>
        <p:blipFill>
          <a:blip r:embed="rId3" cstate="print"/>
          <a:stretch>
            <a:fillRect/>
          </a:stretch>
        </p:blipFill>
        <p:spPr>
          <a:xfrm>
            <a:off x="3581400" y="762000"/>
            <a:ext cx="5334000" cy="4953000"/>
          </a:xfrm>
        </p:spPr>
      </p:pic>
      <p:sp>
        <p:nvSpPr>
          <p:cNvPr id="4" name="Text Placeholder 3"/>
          <p:cNvSpPr>
            <a:spLocks noGrp="1"/>
          </p:cNvSpPr>
          <p:nvPr>
            <p:ph type="body" sz="half" idx="2"/>
          </p:nvPr>
        </p:nvSpPr>
        <p:spPr>
          <a:xfrm>
            <a:off x="457201" y="838200"/>
            <a:ext cx="3008313" cy="5791200"/>
          </a:xfrm>
        </p:spPr>
        <p:txBody>
          <a:bodyPr>
            <a:noAutofit/>
          </a:bodyPr>
          <a:lstStyle/>
          <a:p>
            <a:r>
              <a:rPr lang="en-US" sz="800" dirty="0"/>
              <a:t>Relatively Tall, mountainous cheekbones, dimples like doughnuts and skin the color of Indian corn, she left life in the South for what was then the promised land, “up </a:t>
            </a:r>
            <a:r>
              <a:rPr lang="en-US" sz="800" dirty="0" err="1"/>
              <a:t>Nawth</a:t>
            </a:r>
            <a:r>
              <a:rPr lang="en-US" sz="800" dirty="0"/>
              <a:t>.” Although she live, loved, raised a family, and worked for over half her life “up </a:t>
            </a:r>
            <a:r>
              <a:rPr lang="en-US" sz="800" dirty="0" err="1"/>
              <a:t>Nawth</a:t>
            </a:r>
            <a:r>
              <a:rPr lang="en-US" sz="800" dirty="0"/>
              <a:t>,” the soft lyrical accents of her southern tongue never really left her. Words of single syllable found a new one in her mouth, often rising on the second syllable – Keith became “</a:t>
            </a:r>
            <a:r>
              <a:rPr lang="en-US" sz="800" dirty="0" err="1"/>
              <a:t>Ke-eeth</a:t>
            </a:r>
            <a:r>
              <a:rPr lang="en-US" sz="800" dirty="0"/>
              <a:t>,” child became “</a:t>
            </a:r>
            <a:r>
              <a:rPr lang="en-US" sz="800" dirty="0" err="1"/>
              <a:t>chile</a:t>
            </a:r>
            <a:r>
              <a:rPr lang="en-US" sz="800" dirty="0"/>
              <a:t>,” and her reedy, lengthy laughter lit up a room like a legal holiday.</a:t>
            </a:r>
          </a:p>
          <a:p>
            <a:r>
              <a:rPr lang="en-US" sz="800" dirty="0"/>
              <a:t> </a:t>
            </a:r>
          </a:p>
          <a:p>
            <a:r>
              <a:rPr lang="en-US" sz="800" dirty="0"/>
              <a:t>She and her children lived in the PJs, the projects, and it wasn’t until years later when we were grown that we understood we had lived in poverty, for our mother made sure our needs were met. She was a gentle woman who spoke well of most folk, if at all, but was like a lioness when one of here children was attacked. In the early 1960’s, when her daughter got caught up in a neighborhood fracas that boiled out of control, she snapped a broomstick in two, whipped open a path down the block to where her daughter stood paralyzed by terror, grabbed her, and whipped her way back home. Only when she was safely back indoors was it found that she had been slashed while outdoors. She never noticed, so powerful was her love for her daughter.</a:t>
            </a:r>
          </a:p>
          <a:p>
            <a:r>
              <a:rPr lang="en-US" sz="800" dirty="0"/>
              <a:t> </a:t>
            </a:r>
          </a:p>
          <a:p>
            <a:r>
              <a:rPr lang="en-US" sz="800" dirty="0"/>
              <a:t>Deep rivers of loving strength flowed through her. It is my belief that mother’s love is the foundation of every love that follows. It is the primary love relationship, the first that humans experience, and as such a profound influence on all subsequent and secondary relationships in life. It is a love relationship that surpasses all reason: perhaps that’s why I thought she would live forever, that this woman who carried me, my brothers, and a sister would never know death.</a:t>
            </a:r>
          </a:p>
          <a:p>
            <a:r>
              <a:rPr lang="en-US" sz="800" dirty="0"/>
              <a:t> </a:t>
            </a:r>
          </a:p>
          <a:p>
            <a:r>
              <a:rPr lang="en-US" sz="800" dirty="0"/>
              <a:t>For over thirty years she smoked cigarettes, Pal Malls – which she called “</a:t>
            </a:r>
            <a:r>
              <a:rPr lang="en-US" sz="800" dirty="0" err="1"/>
              <a:t>pellmells</a:t>
            </a:r>
            <a:r>
              <a:rPr lang="en-US" sz="800" dirty="0"/>
              <a:t>” – and Marlboros, but I still thought she would live forever. When she died of emphysema while I was in prison it was like a lightning bolt to the soul. Never during my entire existence had there been a time when she was not there. Suddenly, on a cold day in February, her breath ended, and her sweet presence, her wise counsel, was </a:t>
            </a:r>
            <a:r>
              <a:rPr lang="en-US" sz="800" dirty="0" smtClean="0"/>
              <a:t> gone </a:t>
            </a:r>
            <a:r>
              <a:rPr lang="en-US" sz="800" dirty="0"/>
              <a:t>forever.</a:t>
            </a:r>
          </a:p>
          <a:p>
            <a:endParaRPr lang="en-US" sz="800" dirty="0"/>
          </a:p>
        </p:txBody>
      </p:sp>
      <p:sp>
        <p:nvSpPr>
          <p:cNvPr id="6" name="TextBox 5"/>
          <p:cNvSpPr txBox="1"/>
          <p:nvPr/>
        </p:nvSpPr>
        <p:spPr>
          <a:xfrm>
            <a:off x="7239001" y="6477001"/>
            <a:ext cx="1707519" cy="246221"/>
          </a:xfrm>
          <a:prstGeom prst="rect">
            <a:avLst/>
          </a:prstGeom>
          <a:noFill/>
        </p:spPr>
        <p:txBody>
          <a:bodyPr wrap="none" rtlCol="0">
            <a:spAutoFit/>
          </a:bodyPr>
          <a:lstStyle/>
          <a:p>
            <a:r>
              <a:rPr lang="en-US" sz="1000" dirty="0" smtClean="0"/>
              <a:t>CD -All Things Censored– #17</a:t>
            </a:r>
            <a:endParaRPr lang="en-US" sz="1000" dirty="0"/>
          </a:p>
        </p:txBody>
      </p:sp>
      <p:sp>
        <p:nvSpPr>
          <p:cNvPr id="3" name="TextBox 2"/>
          <p:cNvSpPr txBox="1"/>
          <p:nvPr/>
        </p:nvSpPr>
        <p:spPr>
          <a:xfrm>
            <a:off x="243840" y="6461611"/>
            <a:ext cx="5257800" cy="276999"/>
          </a:xfrm>
          <a:prstGeom prst="rect">
            <a:avLst/>
          </a:prstGeom>
          <a:noFill/>
        </p:spPr>
        <p:txBody>
          <a:bodyPr wrap="square" rtlCol="0">
            <a:spAutoFit/>
          </a:bodyPr>
          <a:lstStyle/>
          <a:p>
            <a:r>
              <a:rPr lang="en-US" sz="1200" dirty="0"/>
              <a:t>http://www.prisonradio.org/audio/mumia/all_things_censored/censored16.mp3</a:t>
            </a:r>
          </a:p>
        </p:txBody>
      </p:sp>
    </p:spTree>
  </p:cSld>
  <p:clrMapOvr>
    <a:masterClrMapping/>
  </p:clrMapOvr>
  <p:transition advTm="5336"/>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889" y="304800"/>
            <a:ext cx="3008313" cy="381000"/>
          </a:xfrm>
        </p:spPr>
        <p:txBody>
          <a:bodyPr>
            <a:normAutofit fontScale="90000"/>
          </a:bodyPr>
          <a:lstStyle/>
          <a:p>
            <a:r>
              <a:rPr lang="en-US" dirty="0" smtClean="0"/>
              <a:t>Father Hunger </a:t>
            </a:r>
            <a:r>
              <a:rPr lang="en-US" sz="800" dirty="0" smtClean="0"/>
              <a:t> (DEATH BLOSSOMS ©1996 </a:t>
            </a:r>
            <a:r>
              <a:rPr lang="en-US" sz="800" dirty="0" err="1" smtClean="0"/>
              <a:t>maj</a:t>
            </a:r>
            <a:r>
              <a:rPr lang="en-US" sz="800" dirty="0" smtClean="0"/>
              <a:t>)</a:t>
            </a:r>
            <a:endParaRPr lang="en-US" dirty="0"/>
          </a:p>
        </p:txBody>
      </p:sp>
      <p:pic>
        <p:nvPicPr>
          <p:cNvPr id="5" name="Content Placeholder 4" descr="images[6].jpg"/>
          <p:cNvPicPr>
            <a:picLocks noGrp="1" noChangeAspect="1"/>
          </p:cNvPicPr>
          <p:nvPr>
            <p:ph idx="1"/>
          </p:nvPr>
        </p:nvPicPr>
        <p:blipFill>
          <a:blip r:embed="rId3" cstate="print"/>
          <a:stretch>
            <a:fillRect/>
          </a:stretch>
        </p:blipFill>
        <p:spPr>
          <a:xfrm>
            <a:off x="3886202" y="381001"/>
            <a:ext cx="4571999" cy="5638799"/>
          </a:xfrm>
        </p:spPr>
      </p:pic>
      <p:sp>
        <p:nvSpPr>
          <p:cNvPr id="4" name="Text Placeholder 3"/>
          <p:cNvSpPr>
            <a:spLocks noGrp="1"/>
          </p:cNvSpPr>
          <p:nvPr>
            <p:ph type="body" sz="half" idx="2"/>
          </p:nvPr>
        </p:nvSpPr>
        <p:spPr>
          <a:xfrm>
            <a:off x="457201" y="685800"/>
            <a:ext cx="3008313" cy="5486400"/>
          </a:xfrm>
        </p:spPr>
        <p:txBody>
          <a:bodyPr>
            <a:normAutofit fontScale="85000" lnSpcReduction="20000"/>
          </a:bodyPr>
          <a:lstStyle/>
          <a:p>
            <a:r>
              <a:rPr lang="en-US" dirty="0" smtClean="0"/>
              <a:t>From the Passing of one’s mother to memories of one’s father, in a place infamous for its fever of fatherlessness, and, hence, its…</a:t>
            </a:r>
          </a:p>
          <a:p>
            <a:r>
              <a:rPr lang="en-US" b="1" dirty="0" smtClean="0"/>
              <a:t>Father Hunger  </a:t>
            </a:r>
            <a:endParaRPr lang="en-US" dirty="0" smtClean="0"/>
          </a:p>
          <a:p>
            <a:r>
              <a:rPr lang="en-US" dirty="0" smtClean="0"/>
              <a:t>	</a:t>
            </a:r>
            <a:r>
              <a:rPr lang="en-US" dirty="0" err="1" smtClean="0"/>
              <a:t>Mumia</a:t>
            </a:r>
            <a:r>
              <a:rPr lang="en-US" dirty="0" smtClean="0"/>
              <a:t> Abu Jamal</a:t>
            </a:r>
          </a:p>
          <a:p>
            <a:r>
              <a:rPr lang="en-US" b="1" dirty="0" smtClean="0"/>
              <a:t>It has been over three decades</a:t>
            </a:r>
            <a:r>
              <a:rPr lang="en-US" dirty="0" smtClean="0"/>
              <a:t> since I have looked into his face, but I find him now, sometimes hidden, in the glimpse of a mirror.</a:t>
            </a:r>
          </a:p>
          <a:p>
            <a:r>
              <a:rPr lang="en-US" dirty="0" smtClean="0"/>
              <a:t>He was short of stature, shorter that I at ten years, fully, smoothly bald, with a face the color of walnuts.</a:t>
            </a:r>
          </a:p>
          <a:p>
            <a:r>
              <a:rPr lang="en-US" dirty="0" smtClean="0"/>
              <a:t>He walked with a slight limp, and smoked cigars, usually Phillies.</a:t>
            </a:r>
          </a:p>
          <a:p>
            <a:r>
              <a:rPr lang="en-US" dirty="0" smtClean="0"/>
              <a:t>Although short, he wasn’t slight but was powerfully built, with a thickness, not a fatness, of form. His voice was deep, with the accents of the South wrapped around each word, sweet and sticky like molasses. His words often tickled his sons, and they tossed them among themselves like prizes found in the depths of Crackerjack boxes, words that were wondrous in their newness, their rarity, their indifference from all others heard.</a:t>
            </a:r>
          </a:p>
          <a:p>
            <a:r>
              <a:rPr lang="en-US" dirty="0" smtClean="0"/>
              <a:t>“Boys-cut out that </a:t>
            </a:r>
            <a:r>
              <a:rPr lang="en-US" dirty="0" err="1" smtClean="0"/>
              <a:t>tusslin</a:t>
            </a:r>
            <a:r>
              <a:rPr lang="en-US" dirty="0" smtClean="0"/>
              <a:t>’, </a:t>
            </a:r>
            <a:r>
              <a:rPr lang="en-US" dirty="0" err="1" smtClean="0"/>
              <a:t>heah</a:t>
            </a:r>
            <a:r>
              <a:rPr lang="en-US" dirty="0" smtClean="0"/>
              <a:t> me? And the boys would stop their ‘</a:t>
            </a:r>
            <a:r>
              <a:rPr lang="en-US" dirty="0" err="1" smtClean="0"/>
              <a:t>rasslin</a:t>
            </a:r>
            <a:r>
              <a:rPr lang="en-US" dirty="0" smtClean="0"/>
              <a:t>’, their bellies near bursting with swallowed, swollen laughter, the word vibrating, </a:t>
            </a:r>
            <a:r>
              <a:rPr lang="en-US" dirty="0" err="1" smtClean="0"/>
              <a:t>soto</a:t>
            </a:r>
            <a:r>
              <a:rPr lang="en-US" dirty="0" smtClean="0"/>
              <a:t> voce’, barely heard, in their throats- “</a:t>
            </a:r>
            <a:r>
              <a:rPr lang="en-US" dirty="0" err="1" smtClean="0"/>
              <a:t>Tusslin</a:t>
            </a:r>
            <a:r>
              <a:rPr lang="en-US" dirty="0" smtClean="0"/>
              <a:t>- tussling- tussling- </a:t>
            </a:r>
            <a:r>
              <a:rPr lang="en-US" dirty="0" err="1" smtClean="0"/>
              <a:t>tusslin</a:t>
            </a:r>
            <a:r>
              <a:rPr lang="en-US" dirty="0" smtClean="0"/>
              <a:t>- </a:t>
            </a:r>
            <a:r>
              <a:rPr lang="en-US" dirty="0" err="1" smtClean="0"/>
              <a:t>Tusslin</a:t>
            </a:r>
            <a:r>
              <a:rPr lang="en-US" dirty="0" smtClean="0"/>
              <a:t>!” For days- for weeks these -silly little boys had a new toy, and with one word, reduced each other to teary-eyed fits of fall-on-the-floor laughter “</a:t>
            </a:r>
            <a:r>
              <a:rPr lang="en-US" dirty="0" err="1" smtClean="0"/>
              <a:t>Tusslin</a:t>
            </a:r>
            <a:r>
              <a:rPr lang="en-US" dirty="0" smtClean="0"/>
              <a:t>’!</a:t>
            </a:r>
          </a:p>
          <a:p>
            <a:endParaRPr lang="en-US" dirty="0"/>
          </a:p>
        </p:txBody>
      </p:sp>
      <p:sp>
        <p:nvSpPr>
          <p:cNvPr id="6" name="Rectangle 5"/>
          <p:cNvSpPr/>
          <p:nvPr/>
        </p:nvSpPr>
        <p:spPr>
          <a:xfrm>
            <a:off x="6934202" y="6383709"/>
            <a:ext cx="1707519" cy="246221"/>
          </a:xfrm>
          <a:prstGeom prst="rect">
            <a:avLst/>
          </a:prstGeom>
        </p:spPr>
        <p:txBody>
          <a:bodyPr wrap="none">
            <a:spAutoFit/>
          </a:bodyPr>
          <a:lstStyle/>
          <a:p>
            <a:r>
              <a:rPr lang="en-US" sz="1000" dirty="0"/>
              <a:t>CD -All Things Censored– #</a:t>
            </a:r>
            <a:r>
              <a:rPr lang="en-US" sz="1000" dirty="0" smtClean="0"/>
              <a:t>18</a:t>
            </a:r>
            <a:endParaRPr lang="en-US" sz="1000" dirty="0"/>
          </a:p>
        </p:txBody>
      </p:sp>
      <p:sp>
        <p:nvSpPr>
          <p:cNvPr id="3" name="Rectangle 2"/>
          <p:cNvSpPr/>
          <p:nvPr/>
        </p:nvSpPr>
        <p:spPr>
          <a:xfrm>
            <a:off x="304800" y="6506819"/>
            <a:ext cx="3429000" cy="276999"/>
          </a:xfrm>
          <a:prstGeom prst="rect">
            <a:avLst/>
          </a:prstGeom>
        </p:spPr>
        <p:txBody>
          <a:bodyPr wrap="square">
            <a:spAutoFit/>
          </a:bodyPr>
          <a:lstStyle/>
          <a:p>
            <a:r>
              <a:rPr lang="en-US" sz="1200" dirty="0"/>
              <a:t>http://www.youtube.com/watch?v=nN4Onu4xyu0</a:t>
            </a:r>
          </a:p>
        </p:txBody>
      </p:sp>
    </p:spTree>
  </p:cSld>
  <p:clrMapOvr>
    <a:masterClrMapping/>
  </p:clrMapOvr>
  <p:transition advTm="5117"/>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19399" y="5562600"/>
            <a:ext cx="3505200" cy="609600"/>
          </a:xfrm>
        </p:spPr>
        <p:txBody>
          <a:bodyPr>
            <a:normAutofit fontScale="90000"/>
          </a:bodyPr>
          <a:lstStyle/>
          <a:p>
            <a:r>
              <a:rPr lang="en-US" sz="1600" dirty="0"/>
              <a:t>‘Warrior, unifier, diplomat</a:t>
            </a:r>
            <a:r>
              <a:rPr lang="en-US" sz="1600" dirty="0" smtClean="0"/>
              <a:t>’</a:t>
            </a:r>
            <a:br>
              <a:rPr lang="en-US" sz="1600" dirty="0" smtClean="0"/>
            </a:br>
            <a:r>
              <a:rPr lang="en-US" sz="1600" b="1" dirty="0" smtClean="0"/>
              <a:t>Pam </a:t>
            </a:r>
            <a:r>
              <a:rPr lang="en-US" sz="1600" b="1" dirty="0"/>
              <a:t>Africa honored at 60th birthday </a:t>
            </a:r>
            <a:r>
              <a:rPr lang="en-US" sz="1600" b="1" dirty="0" smtClean="0"/>
              <a:t>bash</a:t>
            </a:r>
            <a:r>
              <a:rPr lang="en-US" sz="1600" b="1" dirty="0"/>
              <a:t/>
            </a:r>
            <a:br>
              <a:rPr lang="en-US" sz="1600" b="1" dirty="0"/>
            </a:br>
            <a:endParaRPr lang="en-US" sz="16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229" y="895445"/>
            <a:ext cx="3169539" cy="4495800"/>
          </a:xfrm>
          <a:prstGeom prst="rect">
            <a:avLst/>
          </a:prstGeom>
        </p:spPr>
      </p:pic>
      <p:sp>
        <p:nvSpPr>
          <p:cNvPr id="7" name="TextBox 6"/>
          <p:cNvSpPr txBox="1"/>
          <p:nvPr/>
        </p:nvSpPr>
        <p:spPr>
          <a:xfrm>
            <a:off x="5257802" y="5181601"/>
            <a:ext cx="914399" cy="246221"/>
          </a:xfrm>
          <a:prstGeom prst="rect">
            <a:avLst/>
          </a:prstGeom>
          <a:noFill/>
        </p:spPr>
        <p:txBody>
          <a:bodyPr wrap="square" rtlCol="0">
            <a:spAutoFit/>
          </a:bodyPr>
          <a:lstStyle/>
          <a:p>
            <a:r>
              <a:rPr lang="en-US" sz="1000" dirty="0" smtClean="0"/>
              <a:t>Photo: WWP</a:t>
            </a:r>
            <a:endParaRPr lang="en-US" sz="1000" dirty="0"/>
          </a:p>
        </p:txBody>
      </p:sp>
      <p:sp>
        <p:nvSpPr>
          <p:cNvPr id="8" name="Rectangle 7"/>
          <p:cNvSpPr/>
          <p:nvPr/>
        </p:nvSpPr>
        <p:spPr>
          <a:xfrm>
            <a:off x="3105912" y="6523792"/>
            <a:ext cx="6019800" cy="276999"/>
          </a:xfrm>
          <a:prstGeom prst="rect">
            <a:avLst/>
          </a:prstGeom>
        </p:spPr>
        <p:txBody>
          <a:bodyPr wrap="square">
            <a:spAutoFit/>
          </a:bodyPr>
          <a:lstStyle/>
          <a:p>
            <a:r>
              <a:rPr lang="en-US" sz="1200" dirty="0"/>
              <a:t>http://www.prisonradio.org/audio/mumia/2006Mumia/nov06/Mumia11-2-06Pamafrica.aif</a:t>
            </a:r>
          </a:p>
        </p:txBody>
      </p:sp>
      <p:sp>
        <p:nvSpPr>
          <p:cNvPr id="10" name="TextBox 9"/>
          <p:cNvSpPr txBox="1"/>
          <p:nvPr/>
        </p:nvSpPr>
        <p:spPr>
          <a:xfrm>
            <a:off x="152402" y="284726"/>
            <a:ext cx="3155607" cy="369332"/>
          </a:xfrm>
          <a:prstGeom prst="rect">
            <a:avLst/>
          </a:prstGeom>
          <a:noFill/>
        </p:spPr>
        <p:txBody>
          <a:bodyPr wrap="none" rtlCol="0">
            <a:spAutoFit/>
          </a:bodyPr>
          <a:lstStyle/>
          <a:p>
            <a:r>
              <a:rPr lang="en-US" dirty="0" smtClean="0"/>
              <a:t>Birthday Greetings from </a:t>
            </a:r>
            <a:r>
              <a:rPr lang="en-US" dirty="0" err="1" smtClean="0"/>
              <a:t>Mumia</a:t>
            </a:r>
            <a:endParaRPr lang="en-US" dirty="0"/>
          </a:p>
        </p:txBody>
      </p:sp>
    </p:spTree>
    <p:extLst>
      <p:ext uri="{BB962C8B-B14F-4D97-AF65-F5344CB8AC3E}">
        <p14:creationId xmlns:p14="http://schemas.microsoft.com/office/powerpoint/2010/main" val="3507188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1" y="5029200"/>
            <a:ext cx="3171825" cy="381000"/>
          </a:xfrm>
        </p:spPr>
        <p:txBody>
          <a:bodyPr>
            <a:normAutofit/>
          </a:bodyPr>
          <a:lstStyle/>
          <a:p>
            <a:r>
              <a:rPr lang="en-US" sz="1600" dirty="0" smtClean="0"/>
              <a:t>Lydia </a:t>
            </a:r>
            <a:r>
              <a:rPr lang="en-US" sz="1600" dirty="0" err="1" smtClean="0"/>
              <a:t>Barashango</a:t>
            </a:r>
            <a:r>
              <a:rPr lang="en-US" sz="1600" dirty="0"/>
              <a:t> </a:t>
            </a:r>
            <a:r>
              <a:rPr lang="en-US" sz="1600" dirty="0" smtClean="0"/>
              <a:t>(1947 – 2011)</a:t>
            </a:r>
            <a:endParaRPr lang="en-US" sz="1600" dirty="0"/>
          </a:p>
        </p:txBody>
      </p:sp>
      <p:sp>
        <p:nvSpPr>
          <p:cNvPr id="3" name="TextBox 2"/>
          <p:cNvSpPr txBox="1"/>
          <p:nvPr/>
        </p:nvSpPr>
        <p:spPr>
          <a:xfrm>
            <a:off x="4495801" y="6545346"/>
            <a:ext cx="4387281" cy="215444"/>
          </a:xfrm>
          <a:prstGeom prst="rect">
            <a:avLst/>
          </a:prstGeom>
          <a:noFill/>
        </p:spPr>
        <p:txBody>
          <a:bodyPr wrap="square" rtlCol="0">
            <a:spAutoFit/>
          </a:bodyPr>
          <a:lstStyle/>
          <a:p>
            <a:r>
              <a:rPr lang="en-US" sz="800" dirty="0"/>
              <a:t>http://www.prisonradio.org/audio/mumia/2011MAJ/Oct2011/LydiaBarashangoPresente.mp3</a:t>
            </a:r>
          </a:p>
        </p:txBody>
      </p:sp>
      <p:sp>
        <p:nvSpPr>
          <p:cNvPr id="6" name="TextBox 5"/>
          <p:cNvSpPr txBox="1"/>
          <p:nvPr/>
        </p:nvSpPr>
        <p:spPr>
          <a:xfrm>
            <a:off x="304800" y="457200"/>
            <a:ext cx="3505200" cy="5539978"/>
          </a:xfrm>
          <a:prstGeom prst="rect">
            <a:avLst/>
          </a:prstGeom>
          <a:noFill/>
        </p:spPr>
        <p:txBody>
          <a:bodyPr wrap="square" rtlCol="0">
            <a:spAutoFit/>
          </a:bodyPr>
          <a:lstStyle/>
          <a:p>
            <a:r>
              <a:rPr lang="en-US" sz="1400" b="1" u="sng" dirty="0" smtClean="0"/>
              <a:t>Lydia </a:t>
            </a:r>
            <a:r>
              <a:rPr lang="en-US" sz="1400" b="1" u="sng" dirty="0" err="1" smtClean="0"/>
              <a:t>Barashango</a:t>
            </a:r>
            <a:r>
              <a:rPr lang="en-US" sz="1400" b="1" u="sng" dirty="0" smtClean="0"/>
              <a:t>: </a:t>
            </a:r>
            <a:r>
              <a:rPr lang="en-US" sz="1400" b="1" u="sng" dirty="0" err="1" smtClean="0"/>
              <a:t>Presente</a:t>
            </a:r>
            <a:r>
              <a:rPr lang="en-US" sz="1400" b="1" u="sng" dirty="0" smtClean="0"/>
              <a:t>!</a:t>
            </a:r>
            <a:r>
              <a:rPr lang="en-US" sz="1400" dirty="0" smtClean="0"/>
              <a:t> </a:t>
            </a:r>
          </a:p>
          <a:p>
            <a:r>
              <a:rPr lang="en-US" sz="1000" dirty="0"/>
              <a:t/>
            </a:r>
            <a:br>
              <a:rPr lang="en-US" sz="1000" dirty="0"/>
            </a:br>
            <a:r>
              <a:rPr lang="en-US" sz="1000" dirty="0" smtClean="0"/>
              <a:t>By </a:t>
            </a:r>
            <a:r>
              <a:rPr lang="en-US" sz="1000" dirty="0" err="1" smtClean="0"/>
              <a:t>Mumia</a:t>
            </a:r>
            <a:r>
              <a:rPr lang="en-US" sz="1000" dirty="0" smtClean="0"/>
              <a:t> Abu Jamal </a:t>
            </a:r>
            <a:r>
              <a:rPr lang="en-US" sz="1000" b="1" u="sng" dirty="0" smtClean="0"/>
              <a:t>[col</a:t>
            </a:r>
            <a:r>
              <a:rPr lang="en-US" sz="1000" b="1" u="sng" dirty="0"/>
              <a:t>. writ. 10/9/11</a:t>
            </a:r>
            <a:r>
              <a:rPr lang="en-US" sz="1000" b="1" u="sng" dirty="0" smtClean="0"/>
              <a:t>]</a:t>
            </a:r>
          </a:p>
          <a:p>
            <a:endParaRPr lang="en-US" sz="1000" dirty="0"/>
          </a:p>
          <a:p>
            <a:r>
              <a:rPr lang="en-US" sz="1000" b="1" dirty="0"/>
              <a:t>She was born Aug. 25, 1947, a daughter of a Southerner, but a Philadelphian to her bones.</a:t>
            </a:r>
            <a:r>
              <a:rPr lang="en-US" sz="1000" dirty="0"/>
              <a:t> </a:t>
            </a:r>
          </a:p>
          <a:p>
            <a:r>
              <a:rPr lang="en-US" sz="1000" b="1" dirty="0"/>
              <a:t>Born into a family of all brothers toughened her, as demonstrated in her teen years, when I saw her knock a boyfriend over a metal railing. He seemed more shocked than hurt (but it's possible he hid his pain to protect his male ego).</a:t>
            </a:r>
            <a:r>
              <a:rPr lang="en-US" sz="1000" dirty="0"/>
              <a:t> </a:t>
            </a:r>
          </a:p>
          <a:p>
            <a:r>
              <a:rPr lang="en-US" sz="1000" b="1" dirty="0"/>
              <a:t>Back then, she was called 'Penny' for her dark, coppery skin, and her bright, dazzling smile.</a:t>
            </a:r>
            <a:r>
              <a:rPr lang="en-US" sz="1000" dirty="0"/>
              <a:t> </a:t>
            </a:r>
          </a:p>
          <a:p>
            <a:r>
              <a:rPr lang="en-US" sz="1000" b="1" dirty="0"/>
              <a:t>She was a dancer of modern dance, and of course boogied under the influence of The Rhythm n' Blues era which featured acts like the Supremes, the Temptations and Smokey Robinson and The Miracles.</a:t>
            </a:r>
            <a:r>
              <a:rPr lang="en-US" sz="1000" dirty="0"/>
              <a:t> </a:t>
            </a:r>
          </a:p>
          <a:p>
            <a:r>
              <a:rPr lang="en-US" sz="1000" b="1" dirty="0"/>
              <a:t>She was a good student, and while a young woman she earned her rating to become a registered nurse. She became the mother of Vernon and </a:t>
            </a:r>
            <a:r>
              <a:rPr lang="en-US" sz="1000" b="1" dirty="0" err="1"/>
              <a:t>Jabari</a:t>
            </a:r>
            <a:r>
              <a:rPr lang="en-US" sz="1000" b="1" dirty="0"/>
              <a:t>.</a:t>
            </a:r>
            <a:r>
              <a:rPr lang="en-US" sz="1000" dirty="0"/>
              <a:t> </a:t>
            </a:r>
          </a:p>
          <a:p>
            <a:r>
              <a:rPr lang="en-US" sz="1000" b="1" dirty="0"/>
              <a:t>In 1996 she met and married noted Black nationalist scholar, author and Reverend, </a:t>
            </a:r>
            <a:r>
              <a:rPr lang="en-US" sz="1000" b="1" dirty="0" err="1"/>
              <a:t>Ishakamusa</a:t>
            </a:r>
            <a:r>
              <a:rPr lang="en-US" sz="1000" b="1" dirty="0"/>
              <a:t> </a:t>
            </a:r>
            <a:r>
              <a:rPr lang="en-US" sz="1000" b="1" dirty="0" err="1"/>
              <a:t>Barashango</a:t>
            </a:r>
            <a:r>
              <a:rPr lang="en-US" sz="1000" b="1" dirty="0"/>
              <a:t>, who introduced her to a world of new knowledge on a wealth of subjects. She helped him run The Temple of The Black Messiah, a spiritual home for a growing Black Nationalist community in Philadelphia. She worked as a youth counselor and ran a Rites of Passage program for young, troubled Black girls.</a:t>
            </a:r>
            <a:r>
              <a:rPr lang="en-US" sz="1000" dirty="0"/>
              <a:t> </a:t>
            </a:r>
          </a:p>
          <a:p>
            <a:r>
              <a:rPr lang="en-US" sz="1000" b="1" dirty="0"/>
              <a:t>She loved her People, her children and grandchildren, and her brothers.</a:t>
            </a:r>
            <a:r>
              <a:rPr lang="en-US" sz="1000" dirty="0"/>
              <a:t> </a:t>
            </a:r>
          </a:p>
          <a:p>
            <a:r>
              <a:rPr lang="en-US" sz="1000" b="1" dirty="0"/>
              <a:t>Lydia </a:t>
            </a:r>
            <a:r>
              <a:rPr lang="en-US" sz="1000" b="1" dirty="0" err="1"/>
              <a:t>Umyeml</a:t>
            </a:r>
            <a:r>
              <a:rPr lang="en-US" sz="1000" b="1" dirty="0"/>
              <a:t> </a:t>
            </a:r>
            <a:r>
              <a:rPr lang="en-US" sz="1000" b="1" dirty="0" err="1"/>
              <a:t>Barashango</a:t>
            </a:r>
            <a:r>
              <a:rPr lang="en-US" sz="1000" b="1" dirty="0"/>
              <a:t> succumbed to breast cancer just days after her 64th birthday.</a:t>
            </a:r>
            <a:r>
              <a:rPr lang="en-US" sz="1000" dirty="0"/>
              <a:t> </a:t>
            </a:r>
          </a:p>
          <a:p>
            <a:r>
              <a:rPr lang="en-US" sz="1000" b="1" dirty="0"/>
              <a:t>She will be lovingly remembered forever, not only by this brother, but by many other brothers-and sisters.</a:t>
            </a:r>
            <a:r>
              <a:rPr lang="en-US" sz="1000" dirty="0"/>
              <a:t> </a:t>
            </a:r>
          </a:p>
          <a:p>
            <a:r>
              <a:rPr lang="en-US" sz="1000" dirty="0"/>
              <a:t/>
            </a:r>
            <a:br>
              <a:rPr lang="en-US" sz="1000" dirty="0"/>
            </a:br>
            <a:r>
              <a:rPr lang="en-US" sz="1000" b="1" dirty="0" smtClean="0"/>
              <a:t>©2011 </a:t>
            </a:r>
            <a:r>
              <a:rPr lang="en-US" sz="1000" b="1" dirty="0" err="1"/>
              <a:t>maj</a:t>
            </a:r>
            <a:endParaRPr lang="en-US" sz="10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1" y="609600"/>
            <a:ext cx="3171825" cy="4286250"/>
          </a:xfrm>
          <a:prstGeom prst="rect">
            <a:avLst/>
          </a:prstGeom>
        </p:spPr>
      </p:pic>
    </p:spTree>
    <p:extLst>
      <p:ext uri="{BB962C8B-B14F-4D97-AF65-F5344CB8AC3E}">
        <p14:creationId xmlns:p14="http://schemas.microsoft.com/office/powerpoint/2010/main" val="15917128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1"/>
            <a:ext cx="3008313" cy="565150"/>
          </a:xfrm>
        </p:spPr>
        <p:txBody>
          <a:bodyPr>
            <a:normAutofit fontScale="90000"/>
          </a:bodyPr>
          <a:lstStyle/>
          <a:p>
            <a:r>
              <a:rPr lang="en-US" dirty="0" smtClean="0"/>
              <a:t>The idea of a Black President</a:t>
            </a:r>
            <a:br>
              <a:rPr lang="en-US" dirty="0" smtClean="0"/>
            </a:br>
            <a:r>
              <a:rPr lang="en-US" sz="1100" dirty="0" smtClean="0"/>
              <a:t>By </a:t>
            </a:r>
            <a:r>
              <a:rPr lang="en-US" sz="1100" dirty="0" err="1" smtClean="0"/>
              <a:t>Mumia</a:t>
            </a:r>
            <a:r>
              <a:rPr lang="en-US" sz="1100" dirty="0" smtClean="0"/>
              <a:t> Abu-Jamal   ©</a:t>
            </a:r>
            <a:r>
              <a:rPr lang="en-US" sz="1100" b="0" dirty="0" smtClean="0"/>
              <a:t>12/18/07 </a:t>
            </a:r>
            <a:endParaRPr lang="en-US" sz="1100" b="0" dirty="0"/>
          </a:p>
        </p:txBody>
      </p:sp>
      <p:pic>
        <p:nvPicPr>
          <p:cNvPr id="5" name="Content Placeholder 4" descr="guerrero[1].gif"/>
          <p:cNvPicPr>
            <a:picLocks noGrp="1" noChangeAspect="1"/>
          </p:cNvPicPr>
          <p:nvPr>
            <p:ph idx="1"/>
          </p:nvPr>
        </p:nvPicPr>
        <p:blipFill>
          <a:blip r:embed="rId3" cstate="print"/>
          <a:stretch>
            <a:fillRect/>
          </a:stretch>
        </p:blipFill>
        <p:spPr>
          <a:xfrm>
            <a:off x="5029200" y="457200"/>
            <a:ext cx="3429000" cy="4343400"/>
          </a:xfrm>
        </p:spPr>
      </p:pic>
      <p:sp>
        <p:nvSpPr>
          <p:cNvPr id="4" name="Text Placeholder 3"/>
          <p:cNvSpPr>
            <a:spLocks noGrp="1"/>
          </p:cNvSpPr>
          <p:nvPr>
            <p:ph type="body" sz="half" idx="2"/>
          </p:nvPr>
        </p:nvSpPr>
        <p:spPr>
          <a:xfrm>
            <a:off x="457200" y="838200"/>
            <a:ext cx="4267200" cy="5791200"/>
          </a:xfrm>
        </p:spPr>
        <p:txBody>
          <a:bodyPr>
            <a:normAutofit fontScale="70000" lnSpcReduction="20000"/>
          </a:bodyPr>
          <a:lstStyle/>
          <a:p>
            <a:r>
              <a:rPr lang="en-US" dirty="0"/>
              <a:t>For much of the U.S. populace, the very idea of a Black president is one so new, so novel, that it forces many people to think of it as if it is barely possible; as if it is the stuff of fiction, not fact.</a:t>
            </a:r>
          </a:p>
          <a:p>
            <a:r>
              <a:rPr lang="en-US" dirty="0"/>
              <a:t>Fiction has indeed been the realm of this idea, as in movies and television series, actors have played the part, but that, of course, is on TV.</a:t>
            </a:r>
          </a:p>
          <a:p>
            <a:r>
              <a:rPr lang="en-US" dirty="0"/>
              <a:t>Of course, time will tell if that is more than imagination, but for millions of people who share this vast land space we call North America, the idea is neither new nor groundbreaking.</a:t>
            </a:r>
          </a:p>
          <a:p>
            <a:r>
              <a:rPr lang="en-US" dirty="0"/>
              <a:t>That’s because there are some 100 million people living in Mexico, and that country had a Black president some 173 years ago.</a:t>
            </a:r>
          </a:p>
          <a:p>
            <a:r>
              <a:rPr lang="en-US" dirty="0"/>
              <a:t>It was during their war for independence from Spain, when a warrior emerged, a Black Indian named Vicente Guerrero.</a:t>
            </a:r>
          </a:p>
          <a:p>
            <a:r>
              <a:rPr lang="en-US" dirty="0"/>
              <a:t>In his first battle, he was commissioned a captain. As the independence war raged on, many of the leading revolutionaries were either killed, or captured. Guerrero fought on, leading some 2,000 men into the Sierra Madre mountains to continue the fight.</a:t>
            </a:r>
          </a:p>
          <a:p>
            <a:r>
              <a:rPr lang="en-US" dirty="0"/>
              <a:t>By 1821, the Mexicans were prevailing over the Spanish and Guerrero was hailed as an incorruptible independence fighter. In 1829 he became president of Mexico, and as scholar William Loren Katz writes in his 1986 book, “Black Indians”:</a:t>
            </a:r>
          </a:p>
          <a:p>
            <a:r>
              <a:rPr lang="en-US" dirty="0"/>
              <a:t>“He began a program of far-reaching reforms, abolishing the death penalty and starting construction of schools and libraries for the poor. He ended slavery in Mexico. Yet, because of his skin color, lack of education and country manner, he was held in contempt by the upper classes in Mexico City. This president, who had, according to U.S. historian M.H. Bancroft, “a gentleness and magnetism that inspired love among his adherents,” was still “a triple-blooded outsider.”</a:t>
            </a:r>
          </a:p>
          <a:p>
            <a:r>
              <a:rPr lang="en-US" dirty="0"/>
              <a:t>Black historian J. A. Rogers summarized Guerrero’s striking accomplishments by calling him “the George Washington and Abraham Lincoln of Mexico.” Guerrero, who in his youth was an illiterate mule driver, once bitten by the bug of Mexican independence rose to the highest office in the land.</a:t>
            </a:r>
          </a:p>
          <a:p>
            <a:r>
              <a:rPr lang="en-US" dirty="0"/>
              <a:t>He learned to read when he was about 40, and helped craft the Mexican Constitution, of which he wrote the following provision: “All inhabitants whether white, African, or Indian, are qualified to hold office.” He wrote this in 1824, over 30 years before the U.S. Supreme Court’s infamous </a:t>
            </a:r>
            <a:r>
              <a:rPr lang="en-US" dirty="0" err="1"/>
              <a:t>Dred</a:t>
            </a:r>
            <a:r>
              <a:rPr lang="en-US" dirty="0"/>
              <a:t> Scott decision, which announced, emphatically, that “a black man has no rights that a white man is bound to respect” and that “black people weren’t, and could never be citizens of the United States.”</a:t>
            </a:r>
          </a:p>
          <a:p>
            <a:r>
              <a:rPr lang="en-US" dirty="0"/>
              <a:t>In that era of revolution and social transformation, a Black man became president of the second-largest country in North America. Today, 178 years later, we still wonder if such a thing is possible. What does that say about the United States?</a:t>
            </a:r>
          </a:p>
          <a:p>
            <a:endParaRPr lang="en-US" dirty="0"/>
          </a:p>
        </p:txBody>
      </p:sp>
      <p:sp>
        <p:nvSpPr>
          <p:cNvPr id="6" name="TextBox 5"/>
          <p:cNvSpPr txBox="1"/>
          <p:nvPr/>
        </p:nvSpPr>
        <p:spPr>
          <a:xfrm>
            <a:off x="5029201" y="4876801"/>
            <a:ext cx="3574771" cy="369332"/>
          </a:xfrm>
          <a:prstGeom prst="rect">
            <a:avLst/>
          </a:prstGeom>
          <a:noFill/>
        </p:spPr>
        <p:txBody>
          <a:bodyPr wrap="square" rtlCol="0">
            <a:spAutoFit/>
          </a:bodyPr>
          <a:lstStyle/>
          <a:p>
            <a:pPr algn="ctr"/>
            <a:r>
              <a:rPr lang="en-US" b="1" dirty="0" smtClean="0"/>
              <a:t>Vicente Guerrero </a:t>
            </a:r>
            <a:r>
              <a:rPr lang="en-US" sz="1400" b="1" dirty="0" smtClean="0"/>
              <a:t> (1782 – 1831)</a:t>
            </a:r>
            <a:endParaRPr lang="en-US" sz="1400" b="1" dirty="0"/>
          </a:p>
        </p:txBody>
      </p:sp>
      <p:sp>
        <p:nvSpPr>
          <p:cNvPr id="7" name="TextBox 6"/>
          <p:cNvSpPr txBox="1"/>
          <p:nvPr/>
        </p:nvSpPr>
        <p:spPr>
          <a:xfrm>
            <a:off x="5011995" y="5246133"/>
            <a:ext cx="3886200" cy="738664"/>
          </a:xfrm>
          <a:prstGeom prst="rect">
            <a:avLst/>
          </a:prstGeom>
          <a:noFill/>
        </p:spPr>
        <p:txBody>
          <a:bodyPr wrap="square" rtlCol="0">
            <a:spAutoFit/>
          </a:bodyPr>
          <a:lstStyle/>
          <a:p>
            <a:r>
              <a:rPr lang="en-US" sz="1400" dirty="0" smtClean="0"/>
              <a:t>Barack Obama the first black president in the New World? No way. Vicente Guerrero in 1829. Mulatto, just like Barack Obama. First President of Mexico.</a:t>
            </a:r>
            <a:endParaRPr lang="en-US" sz="1400" dirty="0"/>
          </a:p>
        </p:txBody>
      </p:sp>
      <p:sp>
        <p:nvSpPr>
          <p:cNvPr id="3" name="TextBox 2"/>
          <p:cNvSpPr txBox="1"/>
          <p:nvPr/>
        </p:nvSpPr>
        <p:spPr>
          <a:xfrm>
            <a:off x="0" y="6488669"/>
            <a:ext cx="6172200" cy="276999"/>
          </a:xfrm>
          <a:prstGeom prst="rect">
            <a:avLst/>
          </a:prstGeom>
          <a:noFill/>
        </p:spPr>
        <p:txBody>
          <a:bodyPr wrap="square" rtlCol="0">
            <a:spAutoFit/>
          </a:bodyPr>
          <a:lstStyle/>
          <a:p>
            <a:r>
              <a:rPr lang="en-US" sz="1200" dirty="0"/>
              <a:t>http://www.prisonradio.org/audio/mumia/2007MAJ/Dec%202007/12-18-07ExpoBlackPres.mp3</a:t>
            </a:r>
          </a:p>
        </p:txBody>
      </p:sp>
    </p:spTree>
  </p:cSld>
  <p:clrMapOvr>
    <a:masterClrMapping/>
  </p:clrMapOvr>
  <p:transition advTm="5523"/>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0"/>
            <a:ext cx="3008313" cy="762000"/>
          </a:xfrm>
        </p:spPr>
        <p:txBody>
          <a:bodyPr>
            <a:normAutofit fontScale="90000"/>
          </a:bodyPr>
          <a:lstStyle/>
          <a:p>
            <a:r>
              <a:rPr lang="en-US" dirty="0" smtClean="0"/>
              <a:t>In Memory of our Mothers </a:t>
            </a:r>
            <a:r>
              <a:rPr lang="en-US" sz="1100" dirty="0" err="1" smtClean="0"/>
              <a:t>Mumia</a:t>
            </a:r>
            <a:r>
              <a:rPr lang="en-US" sz="1100" dirty="0" smtClean="0"/>
              <a:t> Abu-Jamal     </a:t>
            </a:r>
            <a:r>
              <a:rPr lang="en-US" sz="900" dirty="0" smtClean="0"/>
              <a:t>(col. Recorded  7-13-2002</a:t>
            </a:r>
            <a:r>
              <a:rPr lang="en-US" sz="1100" dirty="0" smtClean="0"/>
              <a:t>)</a:t>
            </a:r>
            <a:r>
              <a:rPr lang="en-US" dirty="0" smtClean="0"/>
              <a:t/>
            </a:r>
            <a:br>
              <a:rPr lang="en-US" dirty="0" smtClean="0"/>
            </a:br>
            <a:endParaRPr lang="en-US" dirty="0"/>
          </a:p>
        </p:txBody>
      </p:sp>
      <p:pic>
        <p:nvPicPr>
          <p:cNvPr id="5" name="Content Placeholder 4" descr="Tubman,Harriet[1].jpg"/>
          <p:cNvPicPr>
            <a:picLocks noGrp="1" noChangeAspect="1"/>
          </p:cNvPicPr>
          <p:nvPr>
            <p:ph idx="1"/>
          </p:nvPr>
        </p:nvPicPr>
        <p:blipFill>
          <a:blip r:embed="rId3" cstate="print"/>
          <a:stretch>
            <a:fillRect/>
          </a:stretch>
        </p:blipFill>
        <p:spPr>
          <a:xfrm>
            <a:off x="3429000" y="152400"/>
            <a:ext cx="3505200" cy="3505200"/>
          </a:xfrm>
        </p:spPr>
      </p:pic>
      <p:sp>
        <p:nvSpPr>
          <p:cNvPr id="4" name="Text Placeholder 3"/>
          <p:cNvSpPr>
            <a:spLocks noGrp="1"/>
          </p:cNvSpPr>
          <p:nvPr>
            <p:ph type="body" sz="half" idx="2"/>
          </p:nvPr>
        </p:nvSpPr>
        <p:spPr>
          <a:xfrm>
            <a:off x="152400" y="457200"/>
            <a:ext cx="3352800" cy="6185356"/>
          </a:xfrm>
        </p:spPr>
        <p:txBody>
          <a:bodyPr>
            <a:normAutofit fontScale="40000" lnSpcReduction="20000"/>
          </a:bodyPr>
          <a:lstStyle/>
          <a:p>
            <a:r>
              <a:rPr lang="en-US" dirty="0"/>
              <a:t>In a land and in an age in which the "</a:t>
            </a:r>
            <a:r>
              <a:rPr lang="en-US" dirty="0" err="1"/>
              <a:t>bootylicious</a:t>
            </a:r>
            <a:r>
              <a:rPr lang="en-US" dirty="0"/>
              <a:t>" is glorified, I am often amazed at what is ignored, forgotten, and unknown. As I write this, a student of history, I often surprise myself with my ignorance, as in what I don't know about something that should be second nature. </a:t>
            </a:r>
          </a:p>
          <a:p>
            <a:r>
              <a:rPr lang="en-US" dirty="0"/>
              <a:t>How many of us have heard the names Sojourner Truth and Harriet Tubman, and mixed them up in the mixer of the mind? Often, one has to concentrate deeply, and plunge into the thickets of memory to access certain facts that distinguish one from the other. </a:t>
            </a:r>
          </a:p>
          <a:p>
            <a:r>
              <a:rPr lang="en-US" dirty="0"/>
              <a:t>What a gross disservice to both utterly remarkable women, who, in any other culture, in any truly humanistic age, would be remembered with the clarity of crystal, and honored in every hearth and home for their sterling courage, integrity, and sheer wills to be free. </a:t>
            </a:r>
          </a:p>
          <a:p>
            <a:r>
              <a:rPr lang="en-US" dirty="0"/>
              <a:t>It is necessary to repeat the obvious truth that these were two very different women, who other than their race, and social status, bore perhaps very little similarity. That is not true. </a:t>
            </a:r>
          </a:p>
          <a:p>
            <a:r>
              <a:rPr lang="en-US" dirty="0"/>
              <a:t>Both were women of remarkable physical and mental strength. </a:t>
            </a:r>
          </a:p>
          <a:p>
            <a:r>
              <a:rPr lang="en-US" dirty="0"/>
              <a:t>One was short, stocky, and born in the slave system of the South. The other was tall (at least six feet) and wiry, born into slavery in the rural, New York state North. </a:t>
            </a:r>
          </a:p>
          <a:p>
            <a:r>
              <a:rPr lang="en-US" dirty="0"/>
              <a:t>But both had to flee from their captors for their freedom. </a:t>
            </a:r>
          </a:p>
          <a:p>
            <a:r>
              <a:rPr lang="en-US" dirty="0"/>
              <a:t>One, (Harriet Tubman) was born into a traditional African-American family of the time. The other (Sojourner Truth) was born into a family owned by New York Dutch, and Dutch was her first language, which accented her speech for the rest of her life. </a:t>
            </a:r>
          </a:p>
          <a:p>
            <a:r>
              <a:rPr lang="en-US" dirty="0"/>
              <a:t>Let us try to concentrate on the latter here. Born Isabella </a:t>
            </a:r>
            <a:r>
              <a:rPr lang="en-US" dirty="0" err="1"/>
              <a:t>Baumfree</a:t>
            </a:r>
            <a:r>
              <a:rPr lang="en-US" dirty="0"/>
              <a:t>, around 1797, at the tender age of 9 years she was sold from her birth family for $100, to a Mr. John </a:t>
            </a:r>
            <a:r>
              <a:rPr lang="en-US" dirty="0" err="1"/>
              <a:t>Nealy</a:t>
            </a:r>
            <a:r>
              <a:rPr lang="en-US" dirty="0"/>
              <a:t> of Ulster County, New York. In her classic recounting of that time in the "Narrative of Sojourner Truth" (originally published in 1850), she recalls the time of her sale and bondage to the </a:t>
            </a:r>
            <a:r>
              <a:rPr lang="en-US" dirty="0" err="1"/>
              <a:t>Nealy’s</a:t>
            </a:r>
            <a:r>
              <a:rPr lang="en-US" dirty="0"/>
              <a:t> sharply, saying, "Now the war begun". As she spoke only Dutch, and they spoke only English, they could barely understand each other. They responded to the resultant confusion with naked cruelty, beating the child so severely with cords that the scars remained all of her life. Thus was she introduced to slavery. </a:t>
            </a:r>
          </a:p>
          <a:p>
            <a:r>
              <a:rPr lang="en-US" dirty="0"/>
              <a:t>Years later, as an adult, she would fight back when her son was sold South, in violation of state law. Incredibly, she would recover him, after he had been badly beaten and exploited by the man he was sold to. She herself was exploited, and after a promise to free her went unfulfilled by her captor, she freed herself. </a:t>
            </a:r>
          </a:p>
          <a:p>
            <a:r>
              <a:rPr lang="en-US" dirty="0"/>
              <a:t>A deeply religious woman, she felt an inner, spiritual urging to leave her former life, and to embark upon a new one. The "Narrative" relates: </a:t>
            </a:r>
          </a:p>
          <a:p>
            <a:r>
              <a:rPr lang="en-US" dirty="0"/>
              <a:t>Having made what preparations for leaving she deemed necessary,-- which was, to put up a few articles of clothing in a pillow case, all else being deemed an unnecessary encumbrance,-- about an hour before she left, she informed Mrs. Whiting, the woman of the house where she was stopping that her name was no longer Isabella, but SOJOURNER; and that she was going east. And to her inquiry, 'What are you going east for?' her answer was, 'The Spirit calls me there, and I must go.' [p. 58] </a:t>
            </a:r>
          </a:p>
          <a:p>
            <a:r>
              <a:rPr lang="en-US" dirty="0"/>
              <a:t>She moved from place to place, preaching and occasionally working, in an age now called a Great Awakening, when religious and social groups were plentiful in the nation. </a:t>
            </a:r>
          </a:p>
          <a:p>
            <a:r>
              <a:rPr lang="en-US" dirty="0"/>
              <a:t>She went to Brooklyn, and into New York City, but she didn't care for the hustle and bustle, and money-frenzy of the town, which she later called the "second Sodom." </a:t>
            </a:r>
          </a:p>
          <a:p>
            <a:r>
              <a:rPr lang="en-US" dirty="0"/>
              <a:t>She is perhaps best known for her speech before a nervous Women’s Convention, when she quieted hecklers with her stirring "</a:t>
            </a:r>
            <a:r>
              <a:rPr lang="en-US" dirty="0" err="1"/>
              <a:t>Ain’t</a:t>
            </a:r>
            <a:r>
              <a:rPr lang="en-US" dirty="0"/>
              <a:t> I a Woman?" address, which has been reprinted and recounted countless times. </a:t>
            </a:r>
          </a:p>
          <a:p>
            <a:r>
              <a:rPr lang="en-US" dirty="0"/>
              <a:t>But the writer would like to briefly recount a lesser known occurrence, at a religious camp-meeting in Northampton, New York, when a group of rowdy young men began to cause a disturbance by "Hooting and yelling", and threatening to burn the place down (this was a tent meeting). Sojourner was terrified, and shrank into the shadows, thinking, "I am the only colored person here, and on me, probably, their wicked mischief will fall first, and perhaps fatally." And then, another thought struck her: </a:t>
            </a:r>
          </a:p>
          <a:p>
            <a:r>
              <a:rPr lang="en-US" dirty="0"/>
              <a:t>"Shall I run away and hide from the Devil? Me, a servant of the living God? Have I not faith enough to go out and quell that mob, when I know it is written-- 'One shall chase a thousand, and two put ten thousand to flight'? I know there are not a thousand here; but I know that I am a servant of the living God. I'll go to the rescue, and the Lord shall go with and protect me." </a:t>
            </a:r>
          </a:p>
          <a:p>
            <a:r>
              <a:rPr lang="en-US" dirty="0"/>
              <a:t>This thought gave her so much strength that she said she felt like she had </a:t>
            </a:r>
          </a:p>
          <a:p>
            <a:r>
              <a:rPr lang="en-US" dirty="0"/>
              <a:t>three hearts </a:t>
            </a:r>
          </a:p>
          <a:p>
            <a:r>
              <a:rPr lang="en-US" dirty="0"/>
              <a:t>in her body, so strong and so large "my body could hardly hold them!" </a:t>
            </a:r>
          </a:p>
          <a:p>
            <a:r>
              <a:rPr lang="en-US" dirty="0"/>
              <a:t>She asked several of the others if they would join her in bringing order to the chaos around her, but all declined. So she walked alone, some distance, to a small rise on the ground, and sang "with all the strength of her most powerful voice" a spiritual hymn. </a:t>
            </a:r>
          </a:p>
          <a:p>
            <a:r>
              <a:rPr lang="en-US" dirty="0"/>
              <a:t>As she began to sing, a throng of young men rushed at her, but before they could reach her, another group of men rushed to the scene, forming a circle around her, armed with sticks and clubs. She asked, "Why do you come about me with clubs and sticks? I am not doing harm to any one". Many voices responded, "We aren’t a going to hurt you, old woman; we came to hear you sing!" Others assured her that they were there to protect her, and they would "knock down" anyone who dared to offer her the "least indignity." </a:t>
            </a:r>
          </a:p>
          <a:p>
            <a:r>
              <a:rPr lang="en-US" dirty="0"/>
              <a:t>She preached, and she sang, and her voice, and her reason, were like oil upon rolling waters, as they left that camp in peace. </a:t>
            </a:r>
          </a:p>
          <a:p>
            <a:r>
              <a:rPr lang="en-US" dirty="0"/>
              <a:t>Why doesn’t every schoolchild in America know, not just her name, but her story? </a:t>
            </a:r>
          </a:p>
          <a:p>
            <a:r>
              <a:rPr lang="en-US" dirty="0"/>
              <a:t>Why isn’t her glorious image shining from church window panes across the width and breadth of Black America? </a:t>
            </a:r>
          </a:p>
          <a:p>
            <a:r>
              <a:rPr lang="en-US" dirty="0"/>
              <a:t>Why are we still so confused about who she was, and get her so mangled with the memory of Harriet Tubman? </a:t>
            </a:r>
          </a:p>
          <a:p>
            <a:r>
              <a:rPr lang="en-US" dirty="0"/>
              <a:t>Why have we forgotten the glories of one of our mothers, who, in her life and her example, gave birth to a passionate freedom? </a:t>
            </a:r>
          </a:p>
          <a:p>
            <a:endParaRPr lang="en-US" dirty="0"/>
          </a:p>
        </p:txBody>
      </p:sp>
      <p:pic>
        <p:nvPicPr>
          <p:cNvPr id="6" name="Picture 5" descr="sojourner Truth.jpg"/>
          <p:cNvPicPr>
            <a:picLocks noChangeAspect="1"/>
          </p:cNvPicPr>
          <p:nvPr/>
        </p:nvPicPr>
        <p:blipFill>
          <a:blip r:embed="rId4" cstate="print"/>
          <a:stretch>
            <a:fillRect/>
          </a:stretch>
        </p:blipFill>
        <p:spPr>
          <a:xfrm>
            <a:off x="6248401" y="3429001"/>
            <a:ext cx="2571751" cy="3148157"/>
          </a:xfrm>
          <a:prstGeom prst="rect">
            <a:avLst/>
          </a:prstGeom>
        </p:spPr>
      </p:pic>
      <p:sp>
        <p:nvSpPr>
          <p:cNvPr id="7" name="TextBox 6"/>
          <p:cNvSpPr txBox="1"/>
          <p:nvPr/>
        </p:nvSpPr>
        <p:spPr>
          <a:xfrm>
            <a:off x="6705601" y="1524000"/>
            <a:ext cx="1655133" cy="553998"/>
          </a:xfrm>
          <a:prstGeom prst="rect">
            <a:avLst/>
          </a:prstGeom>
          <a:noFill/>
        </p:spPr>
        <p:txBody>
          <a:bodyPr wrap="none" rtlCol="0">
            <a:spAutoFit/>
          </a:bodyPr>
          <a:lstStyle/>
          <a:p>
            <a:r>
              <a:rPr lang="en-US" dirty="0" smtClean="0"/>
              <a:t>Harriet Tubman</a:t>
            </a:r>
          </a:p>
          <a:p>
            <a:r>
              <a:rPr lang="en-US" sz="1200" dirty="0" smtClean="0"/>
              <a:t>        (~1820 – 1913)</a:t>
            </a:r>
            <a:endParaRPr lang="en-US" sz="1200" dirty="0"/>
          </a:p>
        </p:txBody>
      </p:sp>
      <p:sp>
        <p:nvSpPr>
          <p:cNvPr id="8" name="TextBox 7"/>
          <p:cNvSpPr txBox="1"/>
          <p:nvPr/>
        </p:nvSpPr>
        <p:spPr>
          <a:xfrm>
            <a:off x="4495801" y="4724400"/>
            <a:ext cx="1659557" cy="553998"/>
          </a:xfrm>
          <a:prstGeom prst="rect">
            <a:avLst/>
          </a:prstGeom>
          <a:noFill/>
        </p:spPr>
        <p:txBody>
          <a:bodyPr wrap="none" rtlCol="0">
            <a:spAutoFit/>
          </a:bodyPr>
          <a:lstStyle/>
          <a:p>
            <a:r>
              <a:rPr lang="en-US" dirty="0" smtClean="0"/>
              <a:t>Sojourner Truth</a:t>
            </a:r>
          </a:p>
          <a:p>
            <a:r>
              <a:rPr lang="en-US" sz="1200" dirty="0" smtClean="0"/>
              <a:t>         (1797 -1863)</a:t>
            </a:r>
            <a:endParaRPr lang="en-US" sz="1200" dirty="0"/>
          </a:p>
        </p:txBody>
      </p:sp>
      <p:sp>
        <p:nvSpPr>
          <p:cNvPr id="3" name="Rectangle 2"/>
          <p:cNvSpPr/>
          <p:nvPr/>
        </p:nvSpPr>
        <p:spPr>
          <a:xfrm>
            <a:off x="6167437" y="6642556"/>
            <a:ext cx="2895600" cy="215444"/>
          </a:xfrm>
          <a:prstGeom prst="rect">
            <a:avLst/>
          </a:prstGeom>
        </p:spPr>
        <p:txBody>
          <a:bodyPr wrap="square">
            <a:spAutoFit/>
          </a:bodyPr>
          <a:lstStyle/>
          <a:p>
            <a:r>
              <a:rPr lang="en-US" sz="800" dirty="0"/>
              <a:t>http://www.prisonradio.org/audio/mumia/maj_4_11_03c.mp3</a:t>
            </a:r>
          </a:p>
        </p:txBody>
      </p:sp>
    </p:spTree>
  </p:cSld>
  <p:clrMapOvr>
    <a:masterClrMapping/>
  </p:clrMapOvr>
  <p:transition advTm="5538"/>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3733800" cy="685800"/>
          </a:xfrm>
        </p:spPr>
        <p:txBody>
          <a:bodyPr>
            <a:normAutofit fontScale="90000"/>
          </a:bodyPr>
          <a:lstStyle/>
          <a:p>
            <a:r>
              <a:rPr lang="en-US" dirty="0" smtClean="0"/>
              <a:t>Other Mothers, other Movements    </a:t>
            </a:r>
            <a:r>
              <a:rPr lang="en-US" sz="1200" dirty="0" smtClean="0"/>
              <a:t>by </a:t>
            </a:r>
            <a:r>
              <a:rPr lang="en-US" sz="1200" dirty="0" err="1" smtClean="0"/>
              <a:t>Mumia</a:t>
            </a:r>
            <a:r>
              <a:rPr lang="en-US" sz="1200" dirty="0" smtClean="0"/>
              <a:t> Abu Jamal</a:t>
            </a:r>
            <a:r>
              <a:rPr lang="en-US" dirty="0" smtClean="0"/>
              <a:t>   </a:t>
            </a:r>
            <a:r>
              <a:rPr lang="en-US" sz="900" dirty="0" smtClean="0"/>
              <a:t>Rec. 10-26-2005  ©2005</a:t>
            </a:r>
            <a:r>
              <a:rPr lang="en-US" sz="1100" dirty="0" smtClean="0"/>
              <a:t>  </a:t>
            </a:r>
            <a:endParaRPr lang="en-US" sz="1100" dirty="0"/>
          </a:p>
        </p:txBody>
      </p:sp>
      <p:pic>
        <p:nvPicPr>
          <p:cNvPr id="5" name="Content Placeholder 4" descr="Claudett Colvin.jpg"/>
          <p:cNvPicPr>
            <a:picLocks noGrp="1" noChangeAspect="1"/>
          </p:cNvPicPr>
          <p:nvPr>
            <p:ph idx="1"/>
          </p:nvPr>
        </p:nvPicPr>
        <p:blipFill>
          <a:blip r:embed="rId3" cstate="print"/>
          <a:stretch>
            <a:fillRect/>
          </a:stretch>
        </p:blipFill>
        <p:spPr>
          <a:xfrm>
            <a:off x="4191000" y="4343400"/>
            <a:ext cx="1924051" cy="2381250"/>
          </a:xfrm>
        </p:spPr>
      </p:pic>
      <p:sp>
        <p:nvSpPr>
          <p:cNvPr id="4" name="Text Placeholder 3"/>
          <p:cNvSpPr>
            <a:spLocks noGrp="1"/>
          </p:cNvSpPr>
          <p:nvPr>
            <p:ph type="body" sz="half" idx="2"/>
          </p:nvPr>
        </p:nvSpPr>
        <p:spPr>
          <a:xfrm>
            <a:off x="152400" y="685800"/>
            <a:ext cx="4038600" cy="5947498"/>
          </a:xfrm>
        </p:spPr>
        <p:txBody>
          <a:bodyPr>
            <a:normAutofit fontScale="62500" lnSpcReduction="20000"/>
          </a:bodyPr>
          <a:lstStyle/>
          <a:p>
            <a:r>
              <a:rPr lang="en-US" dirty="0"/>
              <a:t>The death of civil rights icon Mrs. Rosa Parks, at the age of 92, has become a national event with media outlets running retrospectives from the Montgomery bus boycott, which sparked the rise of the late Rev. Dr. Martin Luther King Jr. and the birth of the modern civil rights movement. </a:t>
            </a:r>
          </a:p>
          <a:p>
            <a:r>
              <a:rPr lang="en-US" dirty="0"/>
              <a:t>This, in this moment of </a:t>
            </a:r>
            <a:r>
              <a:rPr lang="en-US" dirty="0" err="1"/>
              <a:t>familia</a:t>
            </a:r>
            <a:r>
              <a:rPr lang="en-US" dirty="0"/>
              <a:t> and social loss, is yet a good thing for it teaches and reminds the young of how things were in an America that they did not live in. Mrs. Parks rightly deserved the accolades and honors heaped upon her for the great and noble role she played in a mass movement that touched the lives of millions. </a:t>
            </a:r>
          </a:p>
          <a:p>
            <a:r>
              <a:rPr lang="en-US" dirty="0"/>
              <a:t>Yet, unless one reads the work of Black and radical historians, we would not know that Mrs. Parks wasn’t the first Black woman who refused to give her seat to a white man or was arrested for refusing to do so. </a:t>
            </a:r>
          </a:p>
          <a:p>
            <a:r>
              <a:rPr lang="en-US" dirty="0"/>
              <a:t>In December 1955, an organizer of the Women’s Political Counsel, Jo Ann Robinson, acted within hours of Mrs. Parks arrest by working the phone tree and then writing a leaflet that went out throughout the city which read, “Another Negro woman has been arrested and thrown in jail, because she refused to get up out of her seat on the bus for a white person to sit down. It is the second time, since the Claudette Colvin case, that a Negro woman has been arrested for the same thing. This has to be stopped. Negroes have rights too for if Negroes did not ride the buses, they could not operate. </a:t>
            </a:r>
            <a:endParaRPr lang="en-US" dirty="0" smtClean="0"/>
          </a:p>
          <a:p>
            <a:endParaRPr lang="en-US" dirty="0"/>
          </a:p>
          <a:p>
            <a:r>
              <a:rPr lang="en-US" dirty="0"/>
              <a:t>“Three fourths of the riders are Negroes, yet we are arrested or have to stand over empty seats. If we do not do something to stop these arrests, they will continue. The next time it may be you, or your daughter, or mother. This woman’s case will come up on Monday. We are therefore asking every Negro to stay off the buses Monday in protest of the arrest and trial. Don’t ride the bus to work, to town, to school, or anywhere on Monday. You can afford to stay out of school for one day if you have no other way to go except by bus. You can also afford to stay out of town for one day. If you work, take a cab, or walk. But please, children and grown ups, don’t ride the bus at all on Monday. Please stay off all buses Monday.” (“The Montgomery Bus Boycott and the Women Who Started It, The Memoir of Jo Ann Gibson Robinson,” 1987</a:t>
            </a:r>
            <a:r>
              <a:rPr lang="en-US" dirty="0" smtClean="0"/>
              <a:t>)</a:t>
            </a:r>
          </a:p>
          <a:p>
            <a:endParaRPr lang="en-US" dirty="0"/>
          </a:p>
          <a:p>
            <a:r>
              <a:rPr lang="en-US" dirty="0"/>
              <a:t>Without Jo Ann Robinson’s activism, who would know of Rosa Parks? What if she, or her Women’s Political Counsel, did nothing? What if she hadn’t activated the phone tree, or written and then distributed this leaflet, and what if Black folks in Montgomery, by the hundreds, thousands and more, didn’t respond to those leaflets? </a:t>
            </a:r>
            <a:endParaRPr lang="en-US" dirty="0" smtClean="0"/>
          </a:p>
          <a:p>
            <a:endParaRPr lang="en-US" dirty="0"/>
          </a:p>
          <a:p>
            <a:r>
              <a:rPr lang="en-US" dirty="0"/>
              <a:t>People build movements, one by one, in tens, hundreds, thousands and eventually millions, and what of Claudette Colvin, this poor woman, lost not only her seat and her dignity but was later tossed in a mental institution. Few remember this woman’s name, but her contribution that would set the stage for Parks was immense, yet none of us can deny the power of Montgomery and how it electrified the nation</a:t>
            </a:r>
            <a:r>
              <a:rPr lang="en-US" dirty="0" smtClean="0"/>
              <a:t>.</a:t>
            </a:r>
          </a:p>
          <a:p>
            <a:r>
              <a:rPr lang="en-US" dirty="0" smtClean="0"/>
              <a:t> </a:t>
            </a:r>
            <a:endParaRPr lang="en-US" dirty="0"/>
          </a:p>
          <a:p>
            <a:r>
              <a:rPr lang="en-US" dirty="0"/>
              <a:t>When asked about the bus boycott, Parks said, “The only thing that bothered me was that we waited so long to make this protest.” It’s been 50 years since her heroic stand in Montgomery, against the racist system of segregation. </a:t>
            </a:r>
          </a:p>
          <a:p>
            <a:r>
              <a:rPr lang="en-US" dirty="0"/>
              <a:t>From Death Row, this is </a:t>
            </a:r>
            <a:r>
              <a:rPr lang="en-US" dirty="0" err="1"/>
              <a:t>Mumia</a:t>
            </a:r>
            <a:r>
              <a:rPr lang="en-US" dirty="0"/>
              <a:t> Abu-Jamal.</a:t>
            </a:r>
          </a:p>
          <a:p>
            <a:endParaRPr lang="en-US" dirty="0"/>
          </a:p>
        </p:txBody>
      </p:sp>
      <p:pic>
        <p:nvPicPr>
          <p:cNvPr id="7" name="Picture 6" descr="robinson_jo_ann[1].jpg"/>
          <p:cNvPicPr>
            <a:picLocks noChangeAspect="1"/>
          </p:cNvPicPr>
          <p:nvPr/>
        </p:nvPicPr>
        <p:blipFill>
          <a:blip r:embed="rId4" cstate="print"/>
          <a:stretch>
            <a:fillRect/>
          </a:stretch>
        </p:blipFill>
        <p:spPr>
          <a:xfrm>
            <a:off x="6248400" y="2590800"/>
            <a:ext cx="2487168" cy="1828800"/>
          </a:xfrm>
          <a:prstGeom prst="rect">
            <a:avLst/>
          </a:prstGeom>
        </p:spPr>
      </p:pic>
      <p:pic>
        <p:nvPicPr>
          <p:cNvPr id="8" name="Picture 7" descr="rosa parks.jpg"/>
          <p:cNvPicPr>
            <a:picLocks noChangeAspect="1"/>
          </p:cNvPicPr>
          <p:nvPr/>
        </p:nvPicPr>
        <p:blipFill>
          <a:blip r:embed="rId5" cstate="print"/>
          <a:stretch>
            <a:fillRect/>
          </a:stretch>
        </p:blipFill>
        <p:spPr>
          <a:xfrm>
            <a:off x="4343400" y="304800"/>
            <a:ext cx="1524000" cy="2209800"/>
          </a:xfrm>
          <a:prstGeom prst="rect">
            <a:avLst/>
          </a:prstGeom>
        </p:spPr>
      </p:pic>
      <p:sp>
        <p:nvSpPr>
          <p:cNvPr id="9" name="TextBox 8"/>
          <p:cNvSpPr txBox="1"/>
          <p:nvPr/>
        </p:nvSpPr>
        <p:spPr>
          <a:xfrm>
            <a:off x="6405073" y="1371600"/>
            <a:ext cx="1176348" cy="553998"/>
          </a:xfrm>
          <a:prstGeom prst="rect">
            <a:avLst/>
          </a:prstGeom>
          <a:noFill/>
        </p:spPr>
        <p:txBody>
          <a:bodyPr wrap="none" rtlCol="0">
            <a:spAutoFit/>
          </a:bodyPr>
          <a:lstStyle/>
          <a:p>
            <a:r>
              <a:rPr lang="en-US" dirty="0" smtClean="0"/>
              <a:t>Rosa Parks</a:t>
            </a:r>
          </a:p>
          <a:p>
            <a:r>
              <a:rPr lang="en-US" sz="1200" dirty="0" smtClean="0"/>
              <a:t>   (1913 – 2005)</a:t>
            </a:r>
            <a:endParaRPr lang="en-US" sz="1200" dirty="0"/>
          </a:p>
        </p:txBody>
      </p:sp>
      <p:sp>
        <p:nvSpPr>
          <p:cNvPr id="10" name="TextBox 9"/>
          <p:cNvSpPr txBox="1"/>
          <p:nvPr/>
        </p:nvSpPr>
        <p:spPr>
          <a:xfrm>
            <a:off x="4343400" y="3124200"/>
            <a:ext cx="1850250" cy="553998"/>
          </a:xfrm>
          <a:prstGeom prst="rect">
            <a:avLst/>
          </a:prstGeom>
          <a:noFill/>
        </p:spPr>
        <p:txBody>
          <a:bodyPr wrap="none" rtlCol="0">
            <a:spAutoFit/>
          </a:bodyPr>
          <a:lstStyle/>
          <a:p>
            <a:r>
              <a:rPr lang="en-US" dirty="0" smtClean="0"/>
              <a:t>Jo Anne Robinson</a:t>
            </a:r>
          </a:p>
          <a:p>
            <a:r>
              <a:rPr lang="en-US" sz="1200" dirty="0" smtClean="0"/>
              <a:t>             (1912 – 1992)</a:t>
            </a:r>
            <a:endParaRPr lang="en-US" sz="1200" dirty="0"/>
          </a:p>
        </p:txBody>
      </p:sp>
      <p:sp>
        <p:nvSpPr>
          <p:cNvPr id="11" name="TextBox 10"/>
          <p:cNvSpPr txBox="1"/>
          <p:nvPr/>
        </p:nvSpPr>
        <p:spPr>
          <a:xfrm>
            <a:off x="6400800" y="5181600"/>
            <a:ext cx="1722972" cy="369332"/>
          </a:xfrm>
          <a:prstGeom prst="rect">
            <a:avLst/>
          </a:prstGeom>
          <a:noFill/>
        </p:spPr>
        <p:txBody>
          <a:bodyPr wrap="none" rtlCol="0">
            <a:spAutoFit/>
          </a:bodyPr>
          <a:lstStyle/>
          <a:p>
            <a:r>
              <a:rPr lang="en-US" dirty="0" smtClean="0"/>
              <a:t>Claudette Colvin</a:t>
            </a:r>
          </a:p>
        </p:txBody>
      </p:sp>
      <p:sp>
        <p:nvSpPr>
          <p:cNvPr id="3" name="TextBox 2"/>
          <p:cNvSpPr txBox="1"/>
          <p:nvPr/>
        </p:nvSpPr>
        <p:spPr>
          <a:xfrm>
            <a:off x="0" y="6642556"/>
            <a:ext cx="3752950" cy="215444"/>
          </a:xfrm>
          <a:prstGeom prst="rect">
            <a:avLst/>
          </a:prstGeom>
          <a:noFill/>
        </p:spPr>
        <p:txBody>
          <a:bodyPr wrap="none" rtlCol="0">
            <a:spAutoFit/>
          </a:bodyPr>
          <a:lstStyle/>
          <a:p>
            <a:r>
              <a:rPr lang="en-US" sz="800" dirty="0"/>
              <a:t>http://www.prisonradio.org/audio/mumia/2005maj/OCTo5/10-26-05ABestRosa.mp3</a:t>
            </a:r>
          </a:p>
        </p:txBody>
      </p:sp>
    </p:spTree>
  </p:cSld>
  <p:clrMapOvr>
    <a:masterClrMapping/>
  </p:clrMapOvr>
  <p:transition advTm="5538"/>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85725"/>
            <a:ext cx="3008313" cy="457200"/>
          </a:xfrm>
        </p:spPr>
        <p:txBody>
          <a:bodyPr>
            <a:normAutofit fontScale="90000"/>
          </a:bodyPr>
          <a:lstStyle/>
          <a:p>
            <a:r>
              <a:rPr lang="en-US" dirty="0"/>
              <a:t>The Great </a:t>
            </a:r>
            <a:r>
              <a:rPr lang="en-US" dirty="0" smtClean="0"/>
              <a:t>Dissenters </a:t>
            </a:r>
            <a:r>
              <a:rPr lang="en-US" dirty="0" err="1" smtClean="0"/>
              <a:t>Mumia</a:t>
            </a:r>
            <a:r>
              <a:rPr lang="en-US" dirty="0" smtClean="0"/>
              <a:t>  </a:t>
            </a:r>
            <a:r>
              <a:rPr lang="en-US" sz="1300" b="0" dirty="0" smtClean="0"/>
              <a:t>Ab</a:t>
            </a:r>
            <a:r>
              <a:rPr lang="en-US" sz="1300" b="0" i="1" dirty="0" smtClean="0"/>
              <a:t>u Jamal  4-2003</a:t>
            </a:r>
            <a:endParaRPr lang="en-US" sz="1300" b="0" i="1"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76800" y="457201"/>
            <a:ext cx="3276600" cy="4309874"/>
          </a:xfrm>
        </p:spPr>
      </p:pic>
      <p:sp>
        <p:nvSpPr>
          <p:cNvPr id="4" name="Text Placeholder 3"/>
          <p:cNvSpPr>
            <a:spLocks noGrp="1"/>
          </p:cNvSpPr>
          <p:nvPr>
            <p:ph type="body" sz="half" idx="2"/>
          </p:nvPr>
        </p:nvSpPr>
        <p:spPr>
          <a:xfrm>
            <a:off x="152400" y="609600"/>
            <a:ext cx="4191000" cy="6096000"/>
          </a:xfrm>
        </p:spPr>
        <p:txBody>
          <a:bodyPr>
            <a:normAutofit fontScale="55000" lnSpcReduction="20000"/>
          </a:bodyPr>
          <a:lstStyle/>
          <a:p>
            <a:r>
              <a:rPr lang="en-US" i="1" dirty="0"/>
              <a:t>"I have been accused of obstructing the war. I admit it. Gentlemen, I abhor war. I would oppose war if I stood alone... I have sympathy with the suffering, struggling people everywhere. It does not make any difference under which flag they were born, or where they live..."</a:t>
            </a:r>
            <a:br>
              <a:rPr lang="en-US" i="1" dirty="0"/>
            </a:br>
            <a:r>
              <a:rPr lang="en-US" i="1" dirty="0"/>
              <a:t>Eugene Victor Debs, Socialist (1918) (To Jury at Espionage Trial)</a:t>
            </a:r>
            <a:endParaRPr lang="en-US" dirty="0"/>
          </a:p>
          <a:p>
            <a:r>
              <a:rPr lang="en-US" dirty="0"/>
              <a:t>The name Eugene Debs may not ring bells today, but in the first quarter of the 20th century, his trial rocked the nation. An ardent Socialist, Debs made plain his opposition to the War, and more importantly, his opposition to the class character of the war; that it was a war waged by working people for the wealthy. A powerful, and stirring orator, Debs drew waves of applause from those who came to hear him. He also spoke plainly about war and the wagers of war:</a:t>
            </a:r>
          </a:p>
          <a:p>
            <a:r>
              <a:rPr lang="en-US" dirty="0"/>
              <a:t>"They tell us that we live in a great free republic; that our institutions are democratic; that we are a free and self-governing people. That is too much, even for a joke... Wars throughout history have been waged for conquest and plunder... And that is war in a nutshell. *The master class has always declared the wars; the subject class has always fought the battles.....*"</a:t>
            </a:r>
            <a:br>
              <a:rPr lang="en-US" dirty="0"/>
            </a:br>
            <a:r>
              <a:rPr lang="en-US" dirty="0"/>
              <a:t>[</a:t>
            </a:r>
            <a:r>
              <a:rPr lang="en-US" dirty="0" err="1"/>
              <a:t>fr.</a:t>
            </a:r>
            <a:r>
              <a:rPr lang="en-US" dirty="0"/>
              <a:t> Howard </a:t>
            </a:r>
            <a:r>
              <a:rPr lang="en-US" dirty="0" err="1"/>
              <a:t>Zinn</a:t>
            </a:r>
            <a:r>
              <a:rPr lang="en-US" dirty="0"/>
              <a:t>, *A People's History of the United States* (1995), p. 358]</a:t>
            </a:r>
          </a:p>
          <a:p>
            <a:r>
              <a:rPr lang="en-US" dirty="0"/>
              <a:t>Debs, charged with violating the Espionage Act, was convicted of obstructing the draft for giving this speech, and a unanimous U.S. Supreme Court would affirm his conviction a year later. The imprisoned labor leader, convicted of exercising his alleged first amendment rights of speaking out against an unpopular war, would write his stirring *Walls and Bars: Prisons and Prison Life in the "Land of the Free"* (1927). Nominated by the Socialist Party to run for President in 1920, Debs received over 1 million votes -- while behind bars!</a:t>
            </a:r>
          </a:p>
          <a:p>
            <a:r>
              <a:rPr lang="en-US" dirty="0"/>
              <a:t>Nor was Debs alone in his opposition to the war, as papers of the time attest. The Minneapolis *Journal* would blare "DRAFT OPPOSITION FAST SPREADING IN STATE". Over 300,000 men evaded the draft for the 'War to End All Wars' (as it was called). Working people demonstrated against the war all across the nation, and were</a:t>
            </a:r>
            <a:br>
              <a:rPr lang="en-US" dirty="0"/>
            </a:br>
            <a:r>
              <a:rPr lang="en-US" dirty="0"/>
              <a:t>attacked by cops and soldiers, under orders of their brass. Tens of thousands of men claimed conscientious objector status. What is clear is that anti-war sentiment didn’t just sprout up during the unpopular Vietnam War in the 1960’s and 70’s.</a:t>
            </a:r>
          </a:p>
          <a:p>
            <a:r>
              <a:rPr lang="en-US" dirty="0"/>
              <a:t>Being anti-war is part of the historical fabric of America.</a:t>
            </a:r>
          </a:p>
          <a:p>
            <a:r>
              <a:rPr lang="en-US" dirty="0"/>
              <a:t>Although it may surprise us in this age to speak of him thus, Abraham Lincoln was famous before his presidency, for his outspoken opposition to the Mexican-American War (1846-48) when, as a member of Congress, the Illinois delegate challenged President James Polk to specify exactly where American blood was shed "on the American soil". (The pretext for the Mexican War). As a Whig, Lincoln was outspoken</a:t>
            </a:r>
            <a:br>
              <a:rPr lang="en-US" dirty="0"/>
            </a:br>
            <a:r>
              <a:rPr lang="en-US" dirty="0"/>
              <a:t>on his Party’s position:</a:t>
            </a:r>
          </a:p>
          <a:p>
            <a:r>
              <a:rPr lang="en-US" dirty="0"/>
              <a:t>The declaration that we have always opposed the war is true or false, according as one may understand the term "oppose the war." If to say "the war was unnecessarily and unconstitutionally commenced by the President" be opposing the war, then</a:t>
            </a:r>
            <a:br>
              <a:rPr lang="en-US" dirty="0"/>
            </a:br>
            <a:r>
              <a:rPr lang="en-US" dirty="0"/>
              <a:t>the Whigs have very generally opposed it.... (</a:t>
            </a:r>
            <a:r>
              <a:rPr lang="en-US" dirty="0" err="1"/>
              <a:t>Zinn</a:t>
            </a:r>
            <a:r>
              <a:rPr lang="en-US" dirty="0"/>
              <a:t>, 151).</a:t>
            </a:r>
          </a:p>
          <a:p>
            <a:r>
              <a:rPr lang="en-US" dirty="0"/>
              <a:t>Historians who now review the basis for the Mexican-American War generally agree that the White House used a lie to justify it.</a:t>
            </a:r>
          </a:p>
          <a:p>
            <a:r>
              <a:rPr lang="en-US" dirty="0"/>
              <a:t>We have mentioned the Vietnam War. Who can question the outspoken contributions that the heavyweight boxing Champ, Muhammad Ali, or Reverend Dr. Martin Luther King ,Jr. made to challenging and ending that fevered carnage in the Far East? Ali’s famous phrase, "No Vietnamese ever called me 'nigger'," shone a garish light on the</a:t>
            </a:r>
            <a:br>
              <a:rPr lang="en-US" dirty="0"/>
            </a:br>
            <a:r>
              <a:rPr lang="en-US" dirty="0"/>
              <a:t>plight of Blacks in the country, who were asked to defend a 'democracy' abroad that was sorely lacking at home. </a:t>
            </a:r>
            <a:r>
              <a:rPr lang="en-US" dirty="0" err="1"/>
              <a:t>Dr</a:t>
            </a:r>
            <a:r>
              <a:rPr lang="en-US" dirty="0"/>
              <a:t> King’s speeches against the War earned him the enmity of his liberal fair -weather 'friends', and caused the corporate press to attack him relentlessly for treason, yet who, some 30 years later, can remember the catcalls of his critics, when compared to the excellence and ethics of his dissent against the rampant militarism of the War? </a:t>
            </a:r>
            <a:r>
              <a:rPr lang="en-US" dirty="0" err="1"/>
              <a:t>Dr</a:t>
            </a:r>
            <a:r>
              <a:rPr lang="en-US" dirty="0"/>
              <a:t> King’s proclamation that America was the "greatest purveyor of violence in the world today" is found in the mouths of tens of thousands of anti-war protestors in America who weren’t alive when he said it, and is repeated in a hundred different languages around the world to legitimize a global anti-war movement of millions who oppose the American way of War.</a:t>
            </a:r>
          </a:p>
          <a:p>
            <a:r>
              <a:rPr lang="en-US" dirty="0"/>
              <a:t>To paraphrase the former Rap Brown (now Imam </a:t>
            </a:r>
            <a:r>
              <a:rPr lang="en-US" dirty="0" err="1"/>
              <a:t>Jamil</a:t>
            </a:r>
            <a:r>
              <a:rPr lang="en-US" dirty="0"/>
              <a:t> Al-Amin), 'Dissent is as American as cherry pie.'</a:t>
            </a:r>
          </a:p>
          <a:p>
            <a:endParaRPr lang="en-US" dirty="0"/>
          </a:p>
        </p:txBody>
      </p:sp>
      <p:sp>
        <p:nvSpPr>
          <p:cNvPr id="6" name="TextBox 5"/>
          <p:cNvSpPr txBox="1"/>
          <p:nvPr/>
        </p:nvSpPr>
        <p:spPr>
          <a:xfrm>
            <a:off x="4953002" y="4987409"/>
            <a:ext cx="2510111" cy="369332"/>
          </a:xfrm>
          <a:prstGeom prst="rect">
            <a:avLst/>
          </a:prstGeom>
          <a:noFill/>
        </p:spPr>
        <p:txBody>
          <a:bodyPr wrap="none" rtlCol="0">
            <a:spAutoFit/>
          </a:bodyPr>
          <a:lstStyle/>
          <a:p>
            <a:r>
              <a:rPr lang="en-US" dirty="0" smtClean="0"/>
              <a:t>Eugene V. Debs  </a:t>
            </a:r>
            <a:r>
              <a:rPr lang="en-US" sz="1400" dirty="0" smtClean="0"/>
              <a:t>1855-1926</a:t>
            </a:r>
            <a:endParaRPr lang="en-US" sz="1400" dirty="0"/>
          </a:p>
        </p:txBody>
      </p:sp>
      <p:sp>
        <p:nvSpPr>
          <p:cNvPr id="3" name="Rectangle 2"/>
          <p:cNvSpPr/>
          <p:nvPr/>
        </p:nvSpPr>
        <p:spPr>
          <a:xfrm>
            <a:off x="4800600" y="6533204"/>
            <a:ext cx="4191000" cy="276999"/>
          </a:xfrm>
          <a:prstGeom prst="rect">
            <a:avLst/>
          </a:prstGeom>
        </p:spPr>
        <p:txBody>
          <a:bodyPr wrap="square">
            <a:spAutoFit/>
          </a:bodyPr>
          <a:lstStyle/>
          <a:p>
            <a:r>
              <a:rPr lang="en-US" sz="1200" dirty="0"/>
              <a:t>http://www.prisonradio.org/audio/mumia/maj_4_17_03b.mp3</a:t>
            </a:r>
          </a:p>
        </p:txBody>
      </p:sp>
    </p:spTree>
    <p:extLst>
      <p:ext uri="{BB962C8B-B14F-4D97-AF65-F5344CB8AC3E}">
        <p14:creationId xmlns:p14="http://schemas.microsoft.com/office/powerpoint/2010/main" val="436872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191000" cy="609600"/>
          </a:xfrm>
        </p:spPr>
        <p:txBody>
          <a:bodyPr>
            <a:normAutofit fontScale="90000"/>
          </a:bodyPr>
          <a:lstStyle/>
          <a:p>
            <a:r>
              <a:rPr lang="en-US" sz="1600" dirty="0" smtClean="0"/>
              <a:t>THE GREAT DUBOIS &amp; WOMEN </a:t>
            </a:r>
            <a:r>
              <a:rPr lang="en-US" dirty="0" smtClean="0"/>
              <a:t/>
            </a:r>
            <a:br>
              <a:rPr lang="en-US" dirty="0" smtClean="0"/>
            </a:br>
            <a:endParaRPr lang="en-US" dirty="0"/>
          </a:p>
        </p:txBody>
      </p:sp>
      <p:pic>
        <p:nvPicPr>
          <p:cNvPr id="5" name="Content Placeholder 4" descr="WEB Dubois 2[1].jpg"/>
          <p:cNvPicPr>
            <a:picLocks noGrp="1" noChangeAspect="1"/>
          </p:cNvPicPr>
          <p:nvPr>
            <p:ph idx="1"/>
          </p:nvPr>
        </p:nvPicPr>
        <p:blipFill>
          <a:blip r:embed="rId2" cstate="print"/>
          <a:stretch>
            <a:fillRect/>
          </a:stretch>
        </p:blipFill>
        <p:spPr>
          <a:xfrm>
            <a:off x="5105400" y="1524000"/>
            <a:ext cx="2895600" cy="3276600"/>
          </a:xfrm>
        </p:spPr>
      </p:pic>
      <p:sp>
        <p:nvSpPr>
          <p:cNvPr id="4" name="Text Placeholder 3"/>
          <p:cNvSpPr>
            <a:spLocks noGrp="1"/>
          </p:cNvSpPr>
          <p:nvPr>
            <p:ph type="body" sz="half" idx="2"/>
          </p:nvPr>
        </p:nvSpPr>
        <p:spPr>
          <a:xfrm>
            <a:off x="0" y="381000"/>
            <a:ext cx="4876800" cy="6477000"/>
          </a:xfrm>
        </p:spPr>
        <p:txBody>
          <a:bodyPr>
            <a:normAutofit fontScale="55000" lnSpcReduction="20000"/>
          </a:bodyPr>
          <a:lstStyle/>
          <a:p>
            <a:r>
              <a:rPr lang="en-US" sz="2100" b="1" dirty="0" smtClean="0"/>
              <a:t>by </a:t>
            </a:r>
            <a:r>
              <a:rPr lang="en-US" sz="2100" b="1" dirty="0" err="1" smtClean="0"/>
              <a:t>Mumia</a:t>
            </a:r>
            <a:r>
              <a:rPr lang="en-US" sz="2100" b="1" dirty="0" smtClean="0"/>
              <a:t> Abu-Jamal</a:t>
            </a:r>
          </a:p>
          <a:p>
            <a:r>
              <a:rPr lang="en-US" dirty="0" smtClean="0"/>
              <a:t>[Col. Writ. 12/01/02] </a:t>
            </a:r>
          </a:p>
          <a:p>
            <a:endParaRPr lang="en-US" dirty="0" smtClean="0"/>
          </a:p>
          <a:p>
            <a:r>
              <a:rPr lang="en-US" dirty="0" smtClean="0"/>
              <a:t>The great scholar-activist, W.E.B. </a:t>
            </a:r>
            <a:r>
              <a:rPr lang="en-US" dirty="0" err="1" smtClean="0"/>
              <a:t>DuBois</a:t>
            </a:r>
            <a:r>
              <a:rPr lang="en-US" dirty="0" smtClean="0"/>
              <a:t>, is remembered for many things: principally, perhaps, his classic work, "The Souls of Black Folk," which set forth the notion of the "</a:t>
            </a:r>
            <a:r>
              <a:rPr lang="en-US" dirty="0" err="1" smtClean="0"/>
              <a:t>twoness</a:t>
            </a:r>
            <a:r>
              <a:rPr lang="en-US" dirty="0" smtClean="0"/>
              <a:t>" of being both Black and American, in an America which feared, hated and rejected Blackness. </a:t>
            </a:r>
          </a:p>
          <a:p>
            <a:r>
              <a:rPr lang="en-US" dirty="0" smtClean="0"/>
              <a:t>He was a scholar of the first rank, who wrote deeply and passionately about the plight of African-Americans, with an incisive, biting wit, and a sweetness, almost a melancholy tone to his prose. He is lesser known for his other works, among them the searing "</a:t>
            </a:r>
            <a:r>
              <a:rPr lang="en-US" dirty="0" err="1" smtClean="0"/>
              <a:t>Darkwater</a:t>
            </a:r>
            <a:r>
              <a:rPr lang="en-US" dirty="0" smtClean="0"/>
              <a:t>: Voices From Within the Veil" (1920), in which a middle-aged </a:t>
            </a:r>
            <a:r>
              <a:rPr lang="en-US" dirty="0" err="1" smtClean="0"/>
              <a:t>DuBois</a:t>
            </a:r>
            <a:r>
              <a:rPr lang="en-US" dirty="0" smtClean="0"/>
              <a:t> rails at the present state of the nation, a nation that was then in the barbarous throes of what was called Red Summer (1919) when lynching's ripped across the country, and the American terrorists of the Ku Klux Klan were millions strong. In "</a:t>
            </a:r>
            <a:r>
              <a:rPr lang="en-US" dirty="0" err="1" smtClean="0"/>
              <a:t>Darkwater</a:t>
            </a:r>
            <a:r>
              <a:rPr lang="en-US" dirty="0" smtClean="0"/>
              <a:t>," </a:t>
            </a:r>
            <a:r>
              <a:rPr lang="en-US" dirty="0" err="1" smtClean="0"/>
              <a:t>DuBois</a:t>
            </a:r>
            <a:r>
              <a:rPr lang="en-US" dirty="0" smtClean="0"/>
              <a:t> emerges as the Tribune of his people, blasting American hypocrisy: </a:t>
            </a:r>
          </a:p>
          <a:p>
            <a:endParaRPr lang="en-US" dirty="0" smtClean="0"/>
          </a:p>
          <a:p>
            <a:r>
              <a:rPr lang="en-US" dirty="0" smtClean="0"/>
              <a:t>Conceive this nation, of all human peoples, engaged in a crusade to make the "World Safe for Democracy"! Can you imagine the United States protesting against the Turkish atrocities in Armenia, while the Turks are silent about mobs in Chicago and St. Louis; what is </a:t>
            </a:r>
            <a:r>
              <a:rPr lang="en-US" dirty="0" err="1" smtClean="0"/>
              <a:t>Louvian</a:t>
            </a:r>
            <a:r>
              <a:rPr lang="en-US" dirty="0" smtClean="0"/>
              <a:t> compared with Memphis, Waco, Washington, Dyersburg and Estill Springs? In short, what is the black man but America's Belgium, and how could America condemn in Germany that which she commits, just as brutally, within her own borders? [19-20] </a:t>
            </a:r>
          </a:p>
          <a:p>
            <a:r>
              <a:rPr lang="en-US" dirty="0" err="1" smtClean="0"/>
              <a:t>DuBois</a:t>
            </a:r>
            <a:r>
              <a:rPr lang="en-US" dirty="0" smtClean="0"/>
              <a:t> loved women, and he advocated, before many Black and white men of his generation, that women be allowed to vote, and that they be paid at equal levels as men. He decried that American flaw that supposed one can know another, by mere presumption: </a:t>
            </a:r>
          </a:p>
          <a:p>
            <a:endParaRPr lang="en-US" dirty="0" smtClean="0"/>
          </a:p>
          <a:p>
            <a:r>
              <a:rPr lang="en-US" dirty="0" smtClean="0"/>
              <a:t>It always startles us to find folks thinking like ourselves. We do not really associate with each other, we associate with our ideas of each other, and few people have either the ability or courage to question their own ideas. None have more persistently and dogmatically insisted upon the inherent inferiority of women than the men with whom they come in closest contact. It is the husbands, brothers, and sons of women whom it has been most difficult to induce to consider women seriously or to acknowledge that women have rights which men are bound to respect. So, too, it is those people who live in closest contact with black folk who have most unhesitatingly asserted the utter impossibility of living beside Negroes who are not industrial or political slaves or social pariahs. All this proves that none are so blind as those nearest the thing seen, while, on the other hand, the history of the world is the history of the common humanity of human beings among steadily-increasing circles of men. [86] </a:t>
            </a:r>
          </a:p>
          <a:p>
            <a:endParaRPr lang="en-US" dirty="0" smtClean="0"/>
          </a:p>
          <a:p>
            <a:r>
              <a:rPr lang="en-US" dirty="0" smtClean="0"/>
              <a:t>At the time </a:t>
            </a:r>
            <a:r>
              <a:rPr lang="en-US" dirty="0" err="1" smtClean="0"/>
              <a:t>DuBois</a:t>
            </a:r>
            <a:r>
              <a:rPr lang="en-US" dirty="0" smtClean="0"/>
              <a:t> wrote these words, it was illegal for women in America to vote, and the notion of a woman working was so radical it seemed downright revolutionary! </a:t>
            </a:r>
            <a:r>
              <a:rPr lang="en-US" dirty="0" err="1" smtClean="0"/>
              <a:t>DuBois</a:t>
            </a:r>
            <a:r>
              <a:rPr lang="en-US" dirty="0" smtClean="0"/>
              <a:t> was right on time, for it would be 1920 when the right of women to vote would be made into law. </a:t>
            </a:r>
          </a:p>
          <a:p>
            <a:r>
              <a:rPr lang="en-US" dirty="0" smtClean="0"/>
              <a:t>W.E.B. </a:t>
            </a:r>
            <a:r>
              <a:rPr lang="en-US" dirty="0" err="1" smtClean="0"/>
              <a:t>DuBois</a:t>
            </a:r>
            <a:r>
              <a:rPr lang="en-US" dirty="0" smtClean="0"/>
              <a:t> loved and respected women, but Black women, whom he called "daughters of sorrow," touched him deeply. He was an unapologetic booster of Black women, and admired their special beauty and their strength: </a:t>
            </a:r>
          </a:p>
          <a:p>
            <a:endParaRPr lang="en-US" dirty="0" smtClean="0"/>
          </a:p>
          <a:p>
            <a:r>
              <a:rPr lang="en-US" dirty="0" smtClean="0"/>
              <a:t>For this, their promise, and their hard past, I honor the women of my race. Their beauty -- their dark and mysterious beauty of midnight eyes, crumpled hair, and soft, full-featured faces -- is perhaps more to me than to you, because I was born to its warm and subtle spell; but their worth is yours as well as mine. No other women on earth could have emerged from the hell of force and temptation which once engulfed and still surrounds black women in America with half the modest and womanliness that they retain. [p. 107-8] </a:t>
            </a:r>
          </a:p>
          <a:p>
            <a:r>
              <a:rPr lang="en-US" dirty="0" smtClean="0"/>
              <a:t>One of the founders of the NAACP, Dr. </a:t>
            </a:r>
            <a:r>
              <a:rPr lang="en-US" dirty="0" err="1" smtClean="0"/>
              <a:t>DuBois</a:t>
            </a:r>
            <a:r>
              <a:rPr lang="en-US" dirty="0" smtClean="0"/>
              <a:t> was as radical as they came. He opposed U.S. wars overseas as colonial adventures. He advocated an end to European colonialism in Africa. He organized for Pan-</a:t>
            </a:r>
            <a:r>
              <a:rPr lang="en-US" dirty="0" err="1" smtClean="0"/>
              <a:t>Africanism</a:t>
            </a:r>
            <a:r>
              <a:rPr lang="en-US" dirty="0" smtClean="0"/>
              <a:t> among the Black peoples of the world. </a:t>
            </a:r>
          </a:p>
          <a:p>
            <a:r>
              <a:rPr lang="en-US" dirty="0" smtClean="0"/>
              <a:t>He worked tirelessly for civil and political rights for Blacks in the United States. For decades he wrote scathing editorials in "The Crisis" magazine, critical of U.S. domestic terrorism and racism. He worked relentlessly for global peace. </a:t>
            </a:r>
          </a:p>
          <a:p>
            <a:endParaRPr lang="en-US" dirty="0" smtClean="0"/>
          </a:p>
          <a:p>
            <a:r>
              <a:rPr lang="en-US" dirty="0" smtClean="0"/>
              <a:t>His passport was seized by the government, and the government tried to throw him in jail because they bitterly opposed his views. </a:t>
            </a:r>
          </a:p>
          <a:p>
            <a:r>
              <a:rPr lang="en-US" dirty="0" smtClean="0"/>
              <a:t>He remained radical to his dying day, in voluntary African exile, at 95 years of age. </a:t>
            </a:r>
          </a:p>
          <a:p>
            <a:r>
              <a:rPr lang="en-US" dirty="0" smtClean="0"/>
              <a:t>He set a high standard for scholars to come. </a:t>
            </a:r>
          </a:p>
          <a:p>
            <a:r>
              <a:rPr lang="en-US" dirty="0" smtClean="0"/>
              <a:t> </a:t>
            </a:r>
          </a:p>
          <a:p>
            <a:r>
              <a:rPr lang="en-US" dirty="0" smtClean="0"/>
              <a:t/>
            </a:r>
            <a:br>
              <a:rPr lang="en-US" dirty="0" smtClean="0"/>
            </a:br>
            <a:r>
              <a:rPr lang="en-US" dirty="0" smtClean="0"/>
              <a:t> © 2002 </a:t>
            </a:r>
            <a:br>
              <a:rPr lang="en-US" dirty="0" smtClean="0"/>
            </a:br>
            <a:endParaRPr lang="en-US" dirty="0"/>
          </a:p>
        </p:txBody>
      </p:sp>
      <p:sp>
        <p:nvSpPr>
          <p:cNvPr id="7" name="TextBox 6"/>
          <p:cNvSpPr txBox="1"/>
          <p:nvPr/>
        </p:nvSpPr>
        <p:spPr>
          <a:xfrm>
            <a:off x="5486400" y="4953000"/>
            <a:ext cx="2525884" cy="369332"/>
          </a:xfrm>
          <a:prstGeom prst="rect">
            <a:avLst/>
          </a:prstGeom>
          <a:noFill/>
        </p:spPr>
        <p:txBody>
          <a:bodyPr wrap="none" rtlCol="0">
            <a:spAutoFit/>
          </a:bodyPr>
          <a:lstStyle/>
          <a:p>
            <a:r>
              <a:rPr lang="en-US" dirty="0" smtClean="0"/>
              <a:t>W. E. B. Dubois</a:t>
            </a:r>
            <a:r>
              <a:rPr lang="en-US" sz="1200" dirty="0" smtClean="0"/>
              <a:t>  (1868 – 1963)</a:t>
            </a:r>
            <a:endParaRPr lang="en-US" sz="1200" dirty="0"/>
          </a:p>
        </p:txBody>
      </p:sp>
    </p:spTree>
  </p:cSld>
  <p:clrMapOvr>
    <a:masterClrMapping/>
  </p:clrMapOvr>
  <p:transition advTm="5554"/>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2932113" cy="762000"/>
          </a:xfrm>
        </p:spPr>
        <p:txBody>
          <a:bodyPr>
            <a:normAutofit fontScale="90000"/>
          </a:bodyPr>
          <a:lstStyle/>
          <a:p>
            <a:r>
              <a:rPr lang="en-US" sz="1400" dirty="0" smtClean="0"/>
              <a:t>BIKO'S BEACON </a:t>
            </a:r>
            <a:br>
              <a:rPr lang="en-US" sz="1400" dirty="0" smtClean="0"/>
            </a:br>
            <a:r>
              <a:rPr lang="en-US" sz="1200" dirty="0" smtClean="0"/>
              <a:t>By </a:t>
            </a:r>
            <a:r>
              <a:rPr lang="en-US" sz="1200" dirty="0" err="1" smtClean="0"/>
              <a:t>Mumia</a:t>
            </a:r>
            <a:r>
              <a:rPr lang="en-US" sz="1200" dirty="0" smtClean="0"/>
              <a:t> Abu-Jamal</a:t>
            </a:r>
            <a:r>
              <a:rPr lang="en-US" sz="1400" dirty="0" smtClean="0"/>
              <a:t> </a:t>
            </a:r>
            <a:r>
              <a:rPr lang="en-US" dirty="0" smtClean="0"/>
              <a:t/>
            </a:r>
            <a:br>
              <a:rPr lang="en-US" dirty="0" smtClean="0"/>
            </a:br>
            <a:endParaRPr lang="en-US" dirty="0"/>
          </a:p>
        </p:txBody>
      </p:sp>
      <p:pic>
        <p:nvPicPr>
          <p:cNvPr id="5" name="Content Placeholder 4" descr="stevebiko.jpg"/>
          <p:cNvPicPr>
            <a:picLocks noGrp="1" noChangeAspect="1"/>
          </p:cNvPicPr>
          <p:nvPr>
            <p:ph idx="1"/>
          </p:nvPr>
        </p:nvPicPr>
        <p:blipFill>
          <a:blip r:embed="rId2" cstate="print"/>
          <a:stretch>
            <a:fillRect/>
          </a:stretch>
        </p:blipFill>
        <p:spPr>
          <a:xfrm>
            <a:off x="5257802" y="914400"/>
            <a:ext cx="3200399" cy="3581400"/>
          </a:xfrm>
        </p:spPr>
      </p:pic>
      <p:sp>
        <p:nvSpPr>
          <p:cNvPr id="4" name="Text Placeholder 3"/>
          <p:cNvSpPr>
            <a:spLocks noGrp="1"/>
          </p:cNvSpPr>
          <p:nvPr>
            <p:ph type="body" sz="half" idx="2"/>
          </p:nvPr>
        </p:nvSpPr>
        <p:spPr>
          <a:xfrm>
            <a:off x="0" y="533400"/>
            <a:ext cx="4724400" cy="6324600"/>
          </a:xfrm>
        </p:spPr>
        <p:txBody>
          <a:bodyPr>
            <a:normAutofit fontScale="70000" lnSpcReduction="20000"/>
          </a:bodyPr>
          <a:lstStyle/>
          <a:p>
            <a:r>
              <a:rPr lang="en-US" dirty="0" smtClean="0"/>
              <a:t>[Col. Writ. 8/21/01] © 2001 </a:t>
            </a:r>
          </a:p>
          <a:p>
            <a:endParaRPr lang="en-US" dirty="0" smtClean="0"/>
          </a:p>
          <a:p>
            <a:r>
              <a:rPr lang="en-US" dirty="0" smtClean="0"/>
              <a:t>It has been almost a quarter of a century since the great South African freedom fighter, Steve Bantu </a:t>
            </a:r>
            <a:r>
              <a:rPr lang="en-US" dirty="0" err="1" smtClean="0"/>
              <a:t>Biko</a:t>
            </a:r>
            <a:r>
              <a:rPr lang="en-US" dirty="0" smtClean="0"/>
              <a:t>, was assassinated and tortured by the apartheid regime's police. </a:t>
            </a:r>
          </a:p>
          <a:p>
            <a:r>
              <a:rPr lang="en-US" dirty="0" smtClean="0"/>
              <a:t>The white supremacists of South Africa could not abide the brilliance, the courage or the rebellious spirit of </a:t>
            </a:r>
            <a:r>
              <a:rPr lang="en-US" dirty="0" err="1" smtClean="0"/>
              <a:t>Biko</a:t>
            </a:r>
            <a:r>
              <a:rPr lang="en-US" dirty="0" smtClean="0"/>
              <a:t>. As one of the leading voices of the Black Consciousness Movement, </a:t>
            </a:r>
            <a:r>
              <a:rPr lang="en-US" dirty="0" err="1" smtClean="0"/>
              <a:t>Biko</a:t>
            </a:r>
            <a:r>
              <a:rPr lang="en-US" dirty="0" smtClean="0"/>
              <a:t>, and his fellow anti- apartheid students, filled the vast vacuum made by the banning, imprisonment and forced emigration of thousands of key activists from the older ANC (African National Congress) and PAC (Pan-</a:t>
            </a:r>
            <a:r>
              <a:rPr lang="en-US" dirty="0" err="1" smtClean="0"/>
              <a:t>Africanist</a:t>
            </a:r>
            <a:r>
              <a:rPr lang="en-US" dirty="0" smtClean="0"/>
              <a:t> Congress) movements. </a:t>
            </a:r>
          </a:p>
          <a:p>
            <a:endParaRPr lang="en-US" dirty="0" smtClean="0"/>
          </a:p>
          <a:p>
            <a:r>
              <a:rPr lang="en-US" dirty="0" smtClean="0"/>
              <a:t>In his relatively short life </a:t>
            </a:r>
            <a:r>
              <a:rPr lang="en-US" dirty="0" err="1" smtClean="0"/>
              <a:t>Biko</a:t>
            </a:r>
            <a:r>
              <a:rPr lang="en-US" dirty="0" smtClean="0"/>
              <a:t> served the African liberation struggle in a series of positions: founder of the South African Student Organization (SASO), SASO's first president, honorary president of the Black People's Convention, and a full-time organizer for Black Community programs. </a:t>
            </a:r>
          </a:p>
          <a:p>
            <a:r>
              <a:rPr lang="en-US" dirty="0" smtClean="0"/>
              <a:t>In his posthumously titled "I Write What I Like" (1978) </a:t>
            </a:r>
            <a:r>
              <a:rPr lang="en-US" dirty="0" err="1" smtClean="0"/>
              <a:t>Biko's</a:t>
            </a:r>
            <a:r>
              <a:rPr lang="en-US" dirty="0" smtClean="0"/>
              <a:t> courageous voice range around the world. </a:t>
            </a:r>
            <a:r>
              <a:rPr lang="en-US" dirty="0" err="1" smtClean="0"/>
              <a:t>Biko</a:t>
            </a:r>
            <a:r>
              <a:rPr lang="en-US" dirty="0" smtClean="0"/>
              <a:t> loathed liberals, who held polite tea parties in the face of repression: </a:t>
            </a:r>
          </a:p>
          <a:p>
            <a:endParaRPr lang="en-US" dirty="0" smtClean="0"/>
          </a:p>
          <a:p>
            <a:r>
              <a:rPr lang="en-US" dirty="0" smtClean="0"/>
              <a:t>First, the black-white circles are almost always a creation of white liberals. As a testimony to their claim of complete identification with the blacks, they call a few "intelligent" and "articulate" blacks to "come around for tea at home," where all present ask each other the same old hackneyed question "how can we bring about change in South Africa?". The more such tea-parties one calls the more of a liberal he is and the freer he shall feel from the guilt that harnesses and binds his conscience.</a:t>
            </a:r>
          </a:p>
          <a:p>
            <a:r>
              <a:rPr lang="en-US" dirty="0" smtClean="0"/>
              <a:t> [</a:t>
            </a:r>
            <a:r>
              <a:rPr lang="en-US" dirty="0" err="1" smtClean="0"/>
              <a:t>Biko</a:t>
            </a:r>
            <a:r>
              <a:rPr lang="en-US" dirty="0" smtClean="0"/>
              <a:t>, 22] </a:t>
            </a:r>
          </a:p>
          <a:p>
            <a:endParaRPr lang="en-US" dirty="0" smtClean="0"/>
          </a:p>
          <a:p>
            <a:r>
              <a:rPr lang="en-US" dirty="0" smtClean="0"/>
              <a:t>In a later interview, </a:t>
            </a:r>
            <a:r>
              <a:rPr lang="en-US" dirty="0" err="1" smtClean="0"/>
              <a:t>Biko</a:t>
            </a:r>
            <a:r>
              <a:rPr lang="en-US" dirty="0" smtClean="0"/>
              <a:t> touched on the future of South Africa and the danger of misdistribution of wealth: </a:t>
            </a:r>
          </a:p>
          <a:p>
            <a:endParaRPr lang="en-US" dirty="0" smtClean="0"/>
          </a:p>
          <a:p>
            <a:r>
              <a:rPr lang="en-US" dirty="0" smtClean="0"/>
              <a:t>The whites have locked up within a small minority of themselves the greater proportion of the country's wealth. If we have a mere change of face of those in governing positions what is likely to happen that black people will continue to be poor, and you will see a few blacks filtering through into the so-called bourgeoisie. Our society will be run almost as of yesterday. [</a:t>
            </a:r>
            <a:r>
              <a:rPr lang="en-US" dirty="0" err="1" smtClean="0"/>
              <a:t>Biko</a:t>
            </a:r>
            <a:r>
              <a:rPr lang="en-US" dirty="0" smtClean="0"/>
              <a:t>, 149] </a:t>
            </a:r>
          </a:p>
          <a:p>
            <a:endParaRPr lang="en-US" dirty="0" smtClean="0"/>
          </a:p>
          <a:p>
            <a:r>
              <a:rPr lang="en-US" dirty="0" smtClean="0"/>
              <a:t>Shortly before the racist government assassinated </a:t>
            </a:r>
            <a:r>
              <a:rPr lang="en-US" dirty="0" err="1" smtClean="0"/>
              <a:t>Biko</a:t>
            </a:r>
            <a:r>
              <a:rPr lang="en-US" dirty="0" smtClean="0"/>
              <a:t>, the brilliant activist was attending medical school at the University of Natal (under its Non-European Section, of course), in Durban. The fight for black liberation was so all-encompassing that he had to leave (or was kicked out of) med school. </a:t>
            </a:r>
          </a:p>
          <a:p>
            <a:endParaRPr lang="en-US" dirty="0" smtClean="0"/>
          </a:p>
          <a:p>
            <a:r>
              <a:rPr lang="en-US" dirty="0" smtClean="0"/>
              <a:t>For many observers of the African scene, the state's terrorist attack on, and assassination of, Stephen Bantu </a:t>
            </a:r>
            <a:r>
              <a:rPr lang="en-US" dirty="0" err="1" smtClean="0"/>
              <a:t>Biko</a:t>
            </a:r>
            <a:r>
              <a:rPr lang="en-US" dirty="0" smtClean="0"/>
              <a:t> robbed the people of the nation of a committed freedom fighter, who was destined to lead a free South Africa. </a:t>
            </a:r>
          </a:p>
          <a:p>
            <a:r>
              <a:rPr lang="en-US" dirty="0" smtClean="0"/>
              <a:t>That terrorism merely delayed the inevitable. </a:t>
            </a:r>
          </a:p>
          <a:p>
            <a:endParaRPr lang="en-US" dirty="0" smtClean="0"/>
          </a:p>
          <a:p>
            <a:endParaRPr lang="en-US" dirty="0"/>
          </a:p>
        </p:txBody>
      </p:sp>
      <p:sp>
        <p:nvSpPr>
          <p:cNvPr id="6" name="TextBox 5"/>
          <p:cNvSpPr txBox="1"/>
          <p:nvPr/>
        </p:nvSpPr>
        <p:spPr>
          <a:xfrm>
            <a:off x="5257800" y="4572000"/>
            <a:ext cx="3200400" cy="369332"/>
          </a:xfrm>
          <a:prstGeom prst="rect">
            <a:avLst/>
          </a:prstGeom>
          <a:noFill/>
        </p:spPr>
        <p:txBody>
          <a:bodyPr wrap="square" rtlCol="0" anchor="ctr" anchorCtr="1">
            <a:spAutoFit/>
          </a:bodyPr>
          <a:lstStyle/>
          <a:p>
            <a:r>
              <a:rPr lang="en-US" dirty="0" smtClean="0"/>
              <a:t>Stephen Bantu </a:t>
            </a:r>
            <a:r>
              <a:rPr lang="en-US" dirty="0" err="1" smtClean="0"/>
              <a:t>Biko</a:t>
            </a:r>
            <a:r>
              <a:rPr lang="en-US" dirty="0" smtClean="0"/>
              <a:t> </a:t>
            </a:r>
            <a:r>
              <a:rPr lang="en-US" sz="1400" dirty="0" smtClean="0"/>
              <a:t>(1946 – 1977)</a:t>
            </a:r>
            <a:endParaRPr 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flipH="1">
            <a:off x="5660877" y="6569660"/>
            <a:ext cx="3429000" cy="215444"/>
          </a:xfrm>
          <a:prstGeom prst="rect">
            <a:avLst/>
          </a:prstGeom>
          <a:noFill/>
        </p:spPr>
        <p:txBody>
          <a:bodyPr wrap="square" rtlCol="0">
            <a:spAutoFit/>
          </a:bodyPr>
          <a:lstStyle/>
          <a:p>
            <a:r>
              <a:rPr lang="en-US" sz="800" dirty="0" smtClean="0"/>
              <a:t>http://traffic.libsyn.com/mumiapodcast/ManningsMalcolm_long.mp3</a:t>
            </a:r>
            <a:endParaRPr lang="en-US" sz="800" dirty="0"/>
          </a:p>
        </p:txBody>
      </p:sp>
      <p:sp>
        <p:nvSpPr>
          <p:cNvPr id="5" name="TextBox 4"/>
          <p:cNvSpPr txBox="1"/>
          <p:nvPr/>
        </p:nvSpPr>
        <p:spPr>
          <a:xfrm>
            <a:off x="1219200" y="5867400"/>
            <a:ext cx="6688837" cy="369332"/>
          </a:xfrm>
          <a:prstGeom prst="rect">
            <a:avLst/>
          </a:prstGeom>
          <a:noFill/>
        </p:spPr>
        <p:txBody>
          <a:bodyPr wrap="square" rtlCol="0">
            <a:spAutoFit/>
          </a:bodyPr>
          <a:lstStyle/>
          <a:p>
            <a:pPr algn="ctr"/>
            <a:r>
              <a:rPr lang="en-US" dirty="0" smtClean="0"/>
              <a:t>Manning </a:t>
            </a:r>
            <a:r>
              <a:rPr lang="en-US" dirty="0" err="1" smtClean="0"/>
              <a:t>Marable</a:t>
            </a:r>
            <a:r>
              <a:rPr lang="en-US" dirty="0" smtClean="0"/>
              <a:t>  </a:t>
            </a:r>
            <a:r>
              <a:rPr lang="en-US" sz="1600" dirty="0" smtClean="0"/>
              <a:t>(</a:t>
            </a:r>
            <a:r>
              <a:rPr lang="en-US" sz="1400" dirty="0" smtClean="0"/>
              <a:t>1950 – 2011</a:t>
            </a:r>
            <a:r>
              <a:rPr lang="en-US" sz="1600" dirty="0" smtClean="0"/>
              <a:t>)</a:t>
            </a:r>
            <a:endParaRPr lang="en-US" sz="16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457200"/>
            <a:ext cx="6451600" cy="4838700"/>
          </a:xfrm>
          <a:prstGeom prst="rect">
            <a:avLst/>
          </a:prstGeom>
        </p:spPr>
      </p:pic>
      <p:sp>
        <p:nvSpPr>
          <p:cNvPr id="3" name="TextBox 2"/>
          <p:cNvSpPr txBox="1"/>
          <p:nvPr/>
        </p:nvSpPr>
        <p:spPr>
          <a:xfrm>
            <a:off x="1524001" y="5301269"/>
            <a:ext cx="6451600" cy="276999"/>
          </a:xfrm>
          <a:prstGeom prst="rect">
            <a:avLst/>
          </a:prstGeom>
          <a:noFill/>
        </p:spPr>
        <p:txBody>
          <a:bodyPr wrap="square" rtlCol="0">
            <a:spAutoFit/>
          </a:bodyPr>
          <a:lstStyle/>
          <a:p>
            <a:pPr lvl="2" algn="ctr"/>
            <a:r>
              <a:rPr lang="en-US" sz="1200" dirty="0" smtClean="0"/>
              <a:t>Malcolm X: A Life of Reinvention</a:t>
            </a:r>
            <a:endParaRPr lang="en-US" sz="1200" dirty="0"/>
          </a:p>
        </p:txBody>
      </p:sp>
      <p:sp>
        <p:nvSpPr>
          <p:cNvPr id="6" name="TextBox 5"/>
          <p:cNvSpPr txBox="1"/>
          <p:nvPr/>
        </p:nvSpPr>
        <p:spPr>
          <a:xfrm>
            <a:off x="1524000" y="1666366"/>
            <a:ext cx="2362200" cy="307777"/>
          </a:xfrm>
          <a:prstGeom prst="rect">
            <a:avLst/>
          </a:prstGeom>
          <a:noFill/>
        </p:spPr>
        <p:txBody>
          <a:bodyPr wrap="square" rtlCol="0">
            <a:spAutoFit/>
          </a:bodyPr>
          <a:lstStyle/>
          <a:p>
            <a:pPr algn="ctr"/>
            <a:r>
              <a:rPr lang="en-US" sz="1400" dirty="0" smtClean="0"/>
              <a:t>Malcolm X </a:t>
            </a:r>
            <a:r>
              <a:rPr lang="en-US" sz="1000" dirty="0" smtClean="0"/>
              <a:t>(1925- 1965)</a:t>
            </a:r>
            <a:endParaRPr lang="en-US" sz="1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ages[8].jpg"/>
          <p:cNvPicPr>
            <a:picLocks noGrp="1" noChangeAspect="1"/>
          </p:cNvPicPr>
          <p:nvPr>
            <p:ph idx="1"/>
          </p:nvPr>
        </p:nvPicPr>
        <p:blipFill>
          <a:blip r:embed="rId3" cstate="print"/>
          <a:stretch>
            <a:fillRect/>
          </a:stretch>
        </p:blipFill>
        <p:spPr>
          <a:xfrm>
            <a:off x="4211652" y="381001"/>
            <a:ext cx="2818475" cy="3382169"/>
          </a:xfrm>
        </p:spPr>
      </p:pic>
      <p:sp>
        <p:nvSpPr>
          <p:cNvPr id="6" name="TextBox 5"/>
          <p:cNvSpPr txBox="1"/>
          <p:nvPr/>
        </p:nvSpPr>
        <p:spPr>
          <a:xfrm>
            <a:off x="4211653" y="3810000"/>
            <a:ext cx="2798748" cy="553998"/>
          </a:xfrm>
          <a:prstGeom prst="rect">
            <a:avLst/>
          </a:prstGeom>
          <a:noFill/>
        </p:spPr>
        <p:txBody>
          <a:bodyPr wrap="square" rtlCol="0">
            <a:spAutoFit/>
          </a:bodyPr>
          <a:lstStyle/>
          <a:p>
            <a:r>
              <a:rPr lang="en-US" dirty="0" smtClean="0"/>
              <a:t>Rev. Dr. Martin L. King, Jr.</a:t>
            </a:r>
          </a:p>
          <a:p>
            <a:r>
              <a:rPr lang="en-US" sz="1200" dirty="0" smtClean="0"/>
              <a:t>                     (1929 – 1968)</a:t>
            </a:r>
            <a:endParaRPr lang="en-US" sz="1200" dirty="0"/>
          </a:p>
        </p:txBody>
      </p:sp>
      <p:sp>
        <p:nvSpPr>
          <p:cNvPr id="7" name="Text Placeholder 6"/>
          <p:cNvSpPr>
            <a:spLocks noGrp="1"/>
          </p:cNvSpPr>
          <p:nvPr>
            <p:ph type="body" sz="half" idx="2"/>
          </p:nvPr>
        </p:nvSpPr>
        <p:spPr>
          <a:xfrm>
            <a:off x="0" y="39168"/>
            <a:ext cx="4114800" cy="6818832"/>
          </a:xfrm>
        </p:spPr>
        <p:txBody>
          <a:bodyPr>
            <a:normAutofit fontScale="85000" lnSpcReduction="20000"/>
          </a:bodyPr>
          <a:lstStyle/>
          <a:p>
            <a:r>
              <a:rPr lang="en-US" sz="1800" b="1" u="sng" dirty="0"/>
              <a:t>WHOSE KING?</a:t>
            </a:r>
            <a:r>
              <a:rPr lang="en-US" sz="1800" dirty="0"/>
              <a:t> </a:t>
            </a:r>
            <a:endParaRPr lang="en-US" sz="1800" dirty="0" smtClean="0"/>
          </a:p>
          <a:p>
            <a:r>
              <a:rPr lang="en-US" sz="1000" dirty="0"/>
              <a:t/>
            </a:r>
            <a:br>
              <a:rPr lang="en-US" sz="1000" dirty="0"/>
            </a:br>
            <a:r>
              <a:rPr lang="en-US" sz="1000" dirty="0" smtClean="0"/>
              <a:t>by </a:t>
            </a:r>
            <a:r>
              <a:rPr lang="en-US" sz="1000" dirty="0" err="1" smtClean="0"/>
              <a:t>Mumia</a:t>
            </a:r>
            <a:r>
              <a:rPr lang="en-US" sz="1000" dirty="0" smtClean="0"/>
              <a:t> Abu Jamal</a:t>
            </a:r>
            <a:r>
              <a:rPr lang="en-US" sz="1000" b="1" u="sng" dirty="0" smtClean="0"/>
              <a:t>[col</a:t>
            </a:r>
            <a:r>
              <a:rPr lang="en-US" sz="1000" b="1" u="sng" dirty="0"/>
              <a:t>. </a:t>
            </a:r>
            <a:r>
              <a:rPr lang="en-US" sz="1000" b="1" u="sng" dirty="0" err="1"/>
              <a:t>wrlt</a:t>
            </a:r>
            <a:r>
              <a:rPr lang="en-US" sz="1000" b="1" u="sng" dirty="0"/>
              <a:t>. 8/26/11 © </a:t>
            </a:r>
            <a:r>
              <a:rPr lang="en-US" sz="1000" b="1" u="sng" dirty="0" smtClean="0"/>
              <a:t>‘2011</a:t>
            </a:r>
          </a:p>
          <a:p>
            <a:endParaRPr lang="en-US" sz="1000" dirty="0"/>
          </a:p>
          <a:p>
            <a:r>
              <a:rPr lang="en-US" b="1" dirty="0"/>
              <a:t>For media and the political class the erection of the massive 30-foot statue of Rev. Dr. Martin Luther King. Jr. is a cause for celebration</a:t>
            </a:r>
            <a:r>
              <a:rPr lang="en-US" b="1" dirty="0" smtClean="0"/>
              <a:t>.</a:t>
            </a:r>
            <a:endParaRPr lang="en-US" dirty="0"/>
          </a:p>
          <a:p>
            <a:r>
              <a:rPr lang="en-US" b="1" dirty="0"/>
              <a:t>The sculpture showing Dr. King with his arms folded across his chest, a serious look on his face, bears a striking resemblance to the handsome minister. But it appears to celebrate us far more than it celebrates him.</a:t>
            </a:r>
            <a:r>
              <a:rPr lang="en-US" dirty="0"/>
              <a:t> </a:t>
            </a:r>
          </a:p>
          <a:p>
            <a:r>
              <a:rPr lang="en-US" b="1" dirty="0"/>
              <a:t>The sepia-toned rock memorial much like the media coverage celebrates the King of August 28. 1963; the March on Washington King; the "I have a Dream" King--and none other.</a:t>
            </a:r>
            <a:r>
              <a:rPr lang="en-US" dirty="0"/>
              <a:t> </a:t>
            </a:r>
          </a:p>
          <a:p>
            <a:r>
              <a:rPr lang="en-US" b="1" dirty="0"/>
              <a:t>That is the King that the media the politicians and the elites want you to see, to remember and to celebrate. They want you to remember a man frozen in time--in 1963</a:t>
            </a:r>
            <a:r>
              <a:rPr lang="en-US" b="1" dirty="0" smtClean="0"/>
              <a:t>.</a:t>
            </a:r>
            <a:r>
              <a:rPr lang="en-US" dirty="0" smtClean="0"/>
              <a:t> </a:t>
            </a:r>
            <a:endParaRPr lang="en-US" dirty="0"/>
          </a:p>
          <a:p>
            <a:r>
              <a:rPr lang="en-US" b="1" dirty="0"/>
              <a:t>Ignoring the fact that he lived 5 whole years more--and like most men he grew developed and changed.</a:t>
            </a:r>
            <a:r>
              <a:rPr lang="en-US" dirty="0"/>
              <a:t> </a:t>
            </a:r>
          </a:p>
          <a:p>
            <a:r>
              <a:rPr lang="en-US" b="1" dirty="0"/>
              <a:t>In many ways King was changed by the times the anti-Vietnam War movement, and yes, the Black Freedom </a:t>
            </a:r>
            <a:r>
              <a:rPr lang="en-US" b="1" dirty="0" smtClean="0"/>
              <a:t>movement. And </a:t>
            </a:r>
            <a:r>
              <a:rPr lang="en-US" b="1" dirty="0"/>
              <a:t>the King of 1967--and even 1968--was far different than the man who stood at the foot of the Lincoln Monument.</a:t>
            </a:r>
            <a:r>
              <a:rPr lang="en-US" dirty="0"/>
              <a:t> </a:t>
            </a:r>
          </a:p>
          <a:p>
            <a:r>
              <a:rPr lang="en-US" b="1" dirty="0"/>
              <a:t>The Rev. Dr. Martin Luther King Jr. did not die at the March on Washington. He </a:t>
            </a:r>
            <a:r>
              <a:rPr lang="en-US" b="1" dirty="0" err="1"/>
              <a:t>Iived</a:t>
            </a:r>
            <a:r>
              <a:rPr lang="en-US" b="1" dirty="0"/>
              <a:t> to become the man who a year before his assassination, spoke at Riverside Church in New York City where he strongly decried racism militarism and rapacious capitalism.</a:t>
            </a:r>
            <a:r>
              <a:rPr lang="en-US" dirty="0"/>
              <a:t> </a:t>
            </a:r>
          </a:p>
          <a:p>
            <a:r>
              <a:rPr lang="en-US" b="1" dirty="0"/>
              <a:t>Betrayed by his closest associates in the Southern Christian Leadership Conference (SCLC) abandoned by his erstwhile allies among white liberals vilified in the white corporate press</a:t>
            </a:r>
            <a:r>
              <a:rPr lang="en-US" dirty="0"/>
              <a:t> </a:t>
            </a:r>
            <a:r>
              <a:rPr lang="en-US" b="1" dirty="0"/>
              <a:t>for his anti-war stance yet did he speak his heart and mind, almost in echo of his German namesake, religious reformer, Martin Luther, who said, “Here I stand; I cannot do otherwise”.</a:t>
            </a:r>
            <a:r>
              <a:rPr lang="en-US" dirty="0"/>
              <a:t> </a:t>
            </a:r>
          </a:p>
          <a:p>
            <a:r>
              <a:rPr lang="en-US" b="1" dirty="0"/>
              <a:t>If he were alive today, he'd be 82 years old; and he would look at the corporate shills, the war-makers, the defense contractors, the political class that continues to wage war on the poor-- and organize a protest!</a:t>
            </a:r>
            <a:r>
              <a:rPr lang="en-US" dirty="0"/>
              <a:t> </a:t>
            </a:r>
          </a:p>
          <a:p>
            <a:r>
              <a:rPr lang="en-US" dirty="0"/>
              <a:t/>
            </a:r>
            <a:br>
              <a:rPr lang="en-US" dirty="0"/>
            </a:br>
            <a:endParaRPr lang="en-US" dirty="0"/>
          </a:p>
        </p:txBody>
      </p:sp>
      <p:sp>
        <p:nvSpPr>
          <p:cNvPr id="8" name="Rectangle 7"/>
          <p:cNvSpPr/>
          <p:nvPr/>
        </p:nvSpPr>
        <p:spPr>
          <a:xfrm>
            <a:off x="4211652" y="6572611"/>
            <a:ext cx="4724400" cy="246221"/>
          </a:xfrm>
          <a:prstGeom prst="rect">
            <a:avLst/>
          </a:prstGeom>
        </p:spPr>
        <p:txBody>
          <a:bodyPr wrap="square">
            <a:spAutoFit/>
          </a:bodyPr>
          <a:lstStyle/>
          <a:p>
            <a:r>
              <a:rPr lang="en-US" sz="1000" dirty="0"/>
              <a:t>http://www.prisonradio.org/audio/mumia/2011MAJ/August2011/WhosKing_long.mp3</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7753" y="3766284"/>
            <a:ext cx="1873224" cy="2806328"/>
          </a:xfrm>
          <a:prstGeom prst="rect">
            <a:avLst/>
          </a:prstGeom>
        </p:spPr>
      </p:pic>
    </p:spTree>
  </p:cSld>
  <p:clrMapOvr>
    <a:masterClrMapping/>
  </p:clrMapOvr>
  <p:transition advTm="5648"/>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0"/>
            <a:ext cx="3008313" cy="914400"/>
          </a:xfrm>
        </p:spPr>
        <p:txBody>
          <a:bodyPr>
            <a:normAutofit fontScale="90000"/>
          </a:bodyPr>
          <a:lstStyle/>
          <a:p>
            <a:r>
              <a:rPr lang="en-US" dirty="0" smtClean="0"/>
              <a:t>For the Love of Winnie</a:t>
            </a:r>
            <a:br>
              <a:rPr lang="en-US" dirty="0" smtClean="0"/>
            </a:br>
            <a:r>
              <a:rPr lang="en-US" sz="1100" dirty="0" smtClean="0"/>
              <a:t>By </a:t>
            </a:r>
            <a:r>
              <a:rPr lang="en-US" sz="1100" dirty="0" err="1" smtClean="0"/>
              <a:t>Mumia</a:t>
            </a:r>
            <a:r>
              <a:rPr lang="en-US" sz="1100" dirty="0" smtClean="0"/>
              <a:t> Abu-Jamal</a:t>
            </a:r>
            <a:br>
              <a:rPr lang="en-US" sz="1100" dirty="0" smtClean="0"/>
            </a:br>
            <a:r>
              <a:rPr lang="en-US" sz="1100" dirty="0" smtClean="0"/>
              <a:t>Written 2 June 1999</a:t>
            </a:r>
            <a:r>
              <a:rPr lang="en-US" dirty="0" smtClean="0"/>
              <a:t/>
            </a:r>
            <a:br>
              <a:rPr lang="en-US" dirty="0" smtClean="0"/>
            </a:br>
            <a:endParaRPr lang="en-US" dirty="0"/>
          </a:p>
        </p:txBody>
      </p:sp>
      <p:pic>
        <p:nvPicPr>
          <p:cNvPr id="5" name="Content Placeholder 4" descr="imagesCAVTN9YW.jpg"/>
          <p:cNvPicPr>
            <a:picLocks noGrp="1" noChangeAspect="1"/>
          </p:cNvPicPr>
          <p:nvPr>
            <p:ph idx="1"/>
          </p:nvPr>
        </p:nvPicPr>
        <p:blipFill>
          <a:blip r:embed="rId2" cstate="print"/>
          <a:stretch>
            <a:fillRect/>
          </a:stretch>
        </p:blipFill>
        <p:spPr>
          <a:xfrm>
            <a:off x="4635709" y="1219200"/>
            <a:ext cx="4127292" cy="4495800"/>
          </a:xfrm>
        </p:spPr>
      </p:pic>
      <p:sp>
        <p:nvSpPr>
          <p:cNvPr id="4" name="Text Placeholder 3"/>
          <p:cNvSpPr>
            <a:spLocks noGrp="1"/>
          </p:cNvSpPr>
          <p:nvPr>
            <p:ph type="body" sz="half" idx="2"/>
          </p:nvPr>
        </p:nvSpPr>
        <p:spPr>
          <a:xfrm>
            <a:off x="457200" y="762000"/>
            <a:ext cx="3733800" cy="5715000"/>
          </a:xfrm>
        </p:spPr>
        <p:txBody>
          <a:bodyPr>
            <a:normAutofit fontScale="62500" lnSpcReduction="20000"/>
          </a:bodyPr>
          <a:lstStyle/>
          <a:p>
            <a:r>
              <a:rPr lang="en-US" i="1" dirty="0"/>
              <a:t>"The deadliest form of violence is poverty."—Gandhi</a:t>
            </a:r>
            <a:endParaRPr lang="en-US" dirty="0"/>
          </a:p>
          <a:p>
            <a:r>
              <a:rPr lang="en-US" dirty="0"/>
              <a:t>For the millions of oppressed poor who continue to live in the "New South Africa" the days and nights of living in the post-apartheid nation are not really new. True, the vast network of political prisoners are now free; true, the various and sundry liberation groups have been unbanned, and are thus free to participate in the political process; and true, there is now a vote for all South Africans, even those who are imprisoned, who are now newly eligible to exercise their franchise.</a:t>
            </a:r>
          </a:p>
          <a:p>
            <a:r>
              <a:rPr lang="en-US" dirty="0"/>
              <a:t>But, for many of this nation’s black millions, many who spent the apartheid years in utter, direst poverty, the present, while pregnant with hope, is still a now that has little real material progress. Unemployment for the Black majority stands at over 50%.</a:t>
            </a:r>
          </a:p>
          <a:p>
            <a:r>
              <a:rPr lang="en-US" dirty="0"/>
              <a:t>For the people of South Africa, the rich that were rich in the apartheid era are still rich (if not richer) and the poor remain enmeshed and </a:t>
            </a:r>
            <a:r>
              <a:rPr lang="en-US" dirty="0" err="1"/>
              <a:t>enmired</a:t>
            </a:r>
            <a:r>
              <a:rPr lang="en-US" dirty="0"/>
              <a:t> in a muddy poverty. A remarkable woman, the brilliant and passionate Winnie </a:t>
            </a:r>
            <a:r>
              <a:rPr lang="en-US" dirty="0" err="1"/>
              <a:t>Madikazela</a:t>
            </a:r>
            <a:r>
              <a:rPr lang="en-US" dirty="0"/>
              <a:t>-Mandela, continues to fight for the interests of the poor, while the new black bourgeoisie consolidates its place in the new South Africa, and while class becomes a new barrier inserting itself in between the vast population, and the still-wealth-encrusted Boers. She remains the bane of this new bourgeoisie, and the thorn in the side of the wealthy white elite who remain in control of the economic levers of power in the nation. She is projected in the international white supremacist press as a terrorist in a nation that practiced state terror on a scale that was rivaled only by Hitler’s Germany at the height of the Nazi Reich.</a:t>
            </a:r>
          </a:p>
          <a:p>
            <a:r>
              <a:rPr lang="en-US" dirty="0"/>
              <a:t>When the media attacks someone, it is because they threaten the interests of their corporate and wealthy owners and masters. For this reason, she has lived in the eye of the storm. For her fierce devotion to the Revolution, she remains loved and admired by millions around the world, despite what the media projects!</a:t>
            </a:r>
          </a:p>
          <a:p>
            <a:r>
              <a:rPr lang="en-US" dirty="0"/>
              <a:t>The white supremacist media has lionized the former political prisoner, Dr. Nelson Mandela, for his efforts to create reconciliation between the Africans and the Boers, while Winnie has been damned.</a:t>
            </a:r>
          </a:p>
          <a:p>
            <a:r>
              <a:rPr lang="en-US" dirty="0"/>
              <a:t>The fierce and bloody repression visited upon the courageous Black majority by the Afrikaners was a withering thing, reflected by the term, </a:t>
            </a:r>
            <a:r>
              <a:rPr lang="en-US" i="1" dirty="0" err="1"/>
              <a:t>kragdadigeid</a:t>
            </a:r>
            <a:r>
              <a:rPr lang="en-US" dirty="0"/>
              <a:t> (which means: a brutal crushing). And the heaviest brunt of white racist state repression was dropped on the poorest of the poor; the women and their children. And from where did the resistance come? The women and the young! It was the women who kept the legends of the African National Congress, and the Pan-</a:t>
            </a:r>
            <a:r>
              <a:rPr lang="en-US" dirty="0" err="1"/>
              <a:t>Africanist</a:t>
            </a:r>
            <a:r>
              <a:rPr lang="en-US" dirty="0"/>
              <a:t> Congress, and the </a:t>
            </a:r>
            <a:r>
              <a:rPr lang="en-US" dirty="0" err="1"/>
              <a:t>Azanian</a:t>
            </a:r>
            <a:r>
              <a:rPr lang="en-US" dirty="0"/>
              <a:t> Peoples Movement, alive in the minds and souls of the children, and it was the children—those beautiful, bold and courageous children, who fought machine guns with stones and songs, leaving us with the tragic wonder of Sharpeville; the massacre of the children by the criminal apartheid state.</a:t>
            </a:r>
          </a:p>
          <a:p>
            <a:r>
              <a:rPr lang="en-US" dirty="0"/>
              <a:t>Their blood, and their noble sacrifice gave life to the Black Revolution that forced the </a:t>
            </a:r>
            <a:r>
              <a:rPr lang="en-US" i="1" dirty="0" err="1"/>
              <a:t>Kragdadigeiders</a:t>
            </a:r>
            <a:r>
              <a:rPr lang="en-US" dirty="0"/>
              <a:t> in Jo-burg and Pretoria, to sit down at the table with Dr. Mandela. </a:t>
            </a:r>
          </a:p>
          <a:p>
            <a:r>
              <a:rPr lang="en-US" dirty="0"/>
              <a:t>Who can believe that Revolution is women’s work?</a:t>
            </a:r>
          </a:p>
          <a:p>
            <a:r>
              <a:rPr lang="en-US" dirty="0"/>
              <a:t>South Africa makes us all a believer, and a lesson for oppressed peoples the world over.</a:t>
            </a:r>
          </a:p>
          <a:p>
            <a:endParaRPr lang="en-US" dirty="0"/>
          </a:p>
        </p:txBody>
      </p:sp>
      <p:sp>
        <p:nvSpPr>
          <p:cNvPr id="6" name="TextBox 5"/>
          <p:cNvSpPr txBox="1"/>
          <p:nvPr/>
        </p:nvSpPr>
        <p:spPr>
          <a:xfrm>
            <a:off x="5410200" y="5867401"/>
            <a:ext cx="1737976" cy="369332"/>
          </a:xfrm>
          <a:prstGeom prst="rect">
            <a:avLst/>
          </a:prstGeom>
          <a:noFill/>
        </p:spPr>
        <p:txBody>
          <a:bodyPr wrap="square" rtlCol="0">
            <a:spAutoFit/>
          </a:bodyPr>
          <a:lstStyle/>
          <a:p>
            <a:r>
              <a:rPr lang="en-US" dirty="0" smtClean="0"/>
              <a:t>Winnie Mandela</a:t>
            </a:r>
            <a:endParaRPr lang="en-US" dirty="0"/>
          </a:p>
        </p:txBody>
      </p:sp>
    </p:spTree>
  </p:cSld>
  <p:clrMapOvr>
    <a:masterClrMapping/>
  </p:clrMapOvr>
  <p:transition advTm="5585"/>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152400"/>
            <a:ext cx="3008313" cy="488950"/>
          </a:xfrm>
        </p:spPr>
        <p:txBody>
          <a:bodyPr>
            <a:normAutofit fontScale="90000"/>
          </a:bodyPr>
          <a:lstStyle/>
          <a:p>
            <a:r>
              <a:rPr lang="en-US" sz="1400" dirty="0"/>
              <a:t>CHAVEZ RISES -- PINOCHET SUCCUMBS </a:t>
            </a:r>
            <a:r>
              <a:rPr lang="en-US" sz="1200" dirty="0" smtClean="0"/>
              <a:t>by </a:t>
            </a:r>
            <a:r>
              <a:rPr lang="en-US" sz="1200" dirty="0" err="1" smtClean="0"/>
              <a:t>Mumia</a:t>
            </a:r>
            <a:r>
              <a:rPr lang="en-US" sz="1200" dirty="0" smtClean="0"/>
              <a:t> Abu Jamal © 2006</a:t>
            </a:r>
            <a:endParaRPr lang="en-US" sz="1400" dirty="0"/>
          </a:p>
        </p:txBody>
      </p:sp>
      <p:sp>
        <p:nvSpPr>
          <p:cNvPr id="4" name="Text Placeholder 3"/>
          <p:cNvSpPr>
            <a:spLocks noGrp="1"/>
          </p:cNvSpPr>
          <p:nvPr>
            <p:ph type="body" sz="half" idx="2"/>
          </p:nvPr>
        </p:nvSpPr>
        <p:spPr>
          <a:xfrm>
            <a:off x="228600" y="762000"/>
            <a:ext cx="3733800" cy="5867400"/>
          </a:xfrm>
        </p:spPr>
        <p:txBody>
          <a:bodyPr>
            <a:normAutofit fontScale="47500" lnSpcReduction="20000"/>
          </a:bodyPr>
          <a:lstStyle/>
          <a:p>
            <a:r>
              <a:rPr lang="en-US" dirty="0"/>
              <a:t>With news of the passing of the aged former Chilean dictator, Augusto Pinochet, signals the end of an era in Latin America. The brutal dictatorship in Chile, marked by the rise of Gen. Augusto Pinochet, and the fall of President Salvador Allende, came on another Sept. 11th, 1973. For on that date, the coup against Allende struck, by the rabid betrayal of the military, led by a man appointed by Allende his minister of defense -- Pinochet. </a:t>
            </a:r>
            <a:br>
              <a:rPr lang="en-US" dirty="0"/>
            </a:br>
            <a:r>
              <a:rPr lang="en-US" dirty="0"/>
              <a:t/>
            </a:r>
            <a:br>
              <a:rPr lang="en-US" dirty="0"/>
            </a:br>
            <a:r>
              <a:rPr lang="en-US" dirty="0"/>
              <a:t>Upon the tragic fall of Allende, Pinochet plunged Chile into an ocean of blood. Tens of thousands of Chilean activists, trade unionists, teachers, peasants, were tortured, incarcerated, or killed. Over 200,000 people fled the country in terror. </a:t>
            </a:r>
            <a:br>
              <a:rPr lang="en-US" dirty="0"/>
            </a:br>
            <a:r>
              <a:rPr lang="en-US" dirty="0"/>
              <a:t/>
            </a:r>
            <a:br>
              <a:rPr lang="en-US" dirty="0"/>
            </a:br>
            <a:r>
              <a:rPr lang="en-US" dirty="0"/>
              <a:t>All during his reign of blood (for decades!), he enjoyed the financial and political support of the U.S., and others in the West. </a:t>
            </a:r>
            <a:br>
              <a:rPr lang="en-US" dirty="0"/>
            </a:br>
            <a:r>
              <a:rPr lang="en-US" dirty="0"/>
              <a:t/>
            </a:r>
            <a:br>
              <a:rPr lang="en-US" dirty="0"/>
            </a:br>
            <a:r>
              <a:rPr lang="en-US" dirty="0"/>
              <a:t>Just days ago, we've seen the reelection of Hugo Chavez, the former Army officer who attempted a coup against the corrupt, and venal Venezuelan government. His coup failed, and he was imprisoned. But among the Venezuelan masses, they admired his courage, and longed for a change from the crushing poverty to which they had become accustomed. The recent landslide win of Chavez marks a national referendum on his recent remarks before the United Nations. While the U.S. media railed against his words (where he hilariously told the UN General Assembly about the odor of sulfur that remained at the rostrum after the appearance of US President George W. Bush) the election returns show that a wide majority of Venezuelans found no fault with his remarks. The popularity of Chavez and what he calls the Bolivarian Revolution, shows a new phase in Latin American politics. It shows the rise of political forces that openly embrace the needs and interests of the poor. The passing of Pinochet, and the tactics of state terror (on behalf of the wealthy, landed classes) seems to be on the wane in a region that was once rife with such examples. </a:t>
            </a:r>
            <a:br>
              <a:rPr lang="en-US" dirty="0"/>
            </a:br>
            <a:r>
              <a:rPr lang="en-US" dirty="0"/>
              <a:t/>
            </a:r>
            <a:br>
              <a:rPr lang="en-US" dirty="0"/>
            </a:br>
            <a:r>
              <a:rPr lang="en-US" dirty="0"/>
              <a:t>A new book by leftist writer and editor, Tariq Ali, illustrates the social forces that brought Chavez into power, and also the reasons why he's been returned to the </a:t>
            </a:r>
            <a:r>
              <a:rPr lang="en-US" dirty="0" err="1"/>
              <a:t>Miraflores</a:t>
            </a:r>
            <a:r>
              <a:rPr lang="en-US" dirty="0"/>
              <a:t> (or presidential palace). Ali's newest work, *Pirates of the Caribbean: Axis of Hope* (New York: Verso, 2006) is a brilliant bit of current history and Latin America studies, written by a man who has a keen eye for turning points in a nation's life. </a:t>
            </a:r>
            <a:br>
              <a:rPr lang="en-US" dirty="0"/>
            </a:br>
            <a:r>
              <a:rPr lang="en-US" dirty="0"/>
              <a:t/>
            </a:r>
            <a:br>
              <a:rPr lang="en-US" dirty="0"/>
            </a:br>
            <a:r>
              <a:rPr lang="en-US" dirty="0"/>
              <a:t>On the day of the US-backed coup against Chavez (April 11, 2002), Ali describes a delicious discussion between soldiers outside the palace: </a:t>
            </a:r>
            <a:br>
              <a:rPr lang="en-US" dirty="0"/>
            </a:br>
            <a:r>
              <a:rPr lang="en-US" dirty="0"/>
              <a:t/>
            </a:r>
            <a:br>
              <a:rPr lang="en-US" dirty="0"/>
            </a:br>
            <a:r>
              <a:rPr lang="en-US" dirty="0"/>
              <a:t>"So when, exactly a year before it invaded Iraq, the United States green-lighted the coup in Venezuela, the oligarchs were openly thrilled. A former President of the Chamber of Commerce, dilapidated even by Venezuelan standards, was dressed up as a presidential stooge. A few tame Generals then ordered the arrest of Hugo Chavez and he was taken to a military base. So far, so bad. As the news spread, anger grew in the barrios that surround Caracas and the poor decided to march to the presidential palace, the </a:t>
            </a:r>
            <a:r>
              <a:rPr lang="en-US" dirty="0" err="1"/>
              <a:t>Miraflores</a:t>
            </a:r>
            <a:r>
              <a:rPr lang="en-US" dirty="0"/>
              <a:t>. Simultaneously another, equally significant event was taking place in the palace. With the Western media ready and waiting to introduce the bent president to the world as the </a:t>
            </a:r>
            <a:r>
              <a:rPr lang="en-US" dirty="0" err="1"/>
              <a:t>saviour</a:t>
            </a:r>
            <a:r>
              <a:rPr lang="en-US" dirty="0"/>
              <a:t> of Venezuelan democracy (the New York Times had defended the coup as enhancing democracy) a general came out of the palace and spoke to the military band. He informed them that a new president was about to emerge, and that they should play the national anthem as per usual. The soldiers questioned his orders. Angered by the disobedience, the General turned to the young bugler, an eighteen-year-old soldier, and instructed him to blow the bugle when he saw the new president. 'Excuse me, General, but which president do you speak of? We know of only one. Hugo Chavez.' A furious General told the bugler to obey orders. At this point the bugler handed his instrument to the General and said: "You seem to be very keen on playing the bugle. Here it is. You play it.'" [p. 10] </a:t>
            </a:r>
            <a:br>
              <a:rPr lang="en-US" dirty="0"/>
            </a:br>
            <a:r>
              <a:rPr lang="en-US" dirty="0"/>
              <a:t/>
            </a:r>
            <a:br>
              <a:rPr lang="en-US" dirty="0"/>
            </a:br>
            <a:r>
              <a:rPr lang="en-US" dirty="0"/>
              <a:t>Now, that's democracy! </a:t>
            </a:r>
            <a:br>
              <a:rPr lang="en-US" dirty="0"/>
            </a:br>
            <a:r>
              <a:rPr lang="en-US" dirty="0"/>
              <a:t/>
            </a:r>
            <a:br>
              <a:rPr lang="en-US" dirty="0"/>
            </a:br>
            <a:r>
              <a:rPr lang="en-US" dirty="0"/>
              <a:t>The combination of those two social forces, the rank-and-file military, and the poor (who were on the march) led to the fall of the US-backed coup, and still supports the Bolivarian Revolution. </a:t>
            </a:r>
            <a:br>
              <a:rPr lang="en-US" dirty="0"/>
            </a:br>
            <a:r>
              <a:rPr lang="en-US" dirty="0"/>
              <a:t/>
            </a:r>
            <a:br>
              <a:rPr lang="en-US" dirty="0"/>
            </a:br>
            <a:r>
              <a:rPr lang="en-US" dirty="0"/>
              <a:t>There is a fresh wind blowing from the South. </a:t>
            </a:r>
            <a:br>
              <a:rPr lang="en-US" dirty="0"/>
            </a:br>
            <a:r>
              <a:rPr lang="en-US" dirty="0"/>
              <a:t/>
            </a:r>
            <a:br>
              <a:rPr lang="en-US" dirty="0"/>
            </a:br>
            <a:r>
              <a:rPr lang="en-US" dirty="0"/>
              <a:t>It smells like revolution. </a:t>
            </a:r>
            <a:br>
              <a:rPr lang="en-US" dirty="0"/>
            </a:br>
            <a:endParaRPr lang="en-US" dirty="0"/>
          </a:p>
        </p:txBody>
      </p:sp>
      <p:sp>
        <p:nvSpPr>
          <p:cNvPr id="6" name="TextBox 5"/>
          <p:cNvSpPr txBox="1"/>
          <p:nvPr/>
        </p:nvSpPr>
        <p:spPr>
          <a:xfrm>
            <a:off x="4800600" y="4358640"/>
            <a:ext cx="3810000" cy="369332"/>
          </a:xfrm>
          <a:prstGeom prst="rect">
            <a:avLst/>
          </a:prstGeom>
          <a:noFill/>
        </p:spPr>
        <p:txBody>
          <a:bodyPr wrap="square" rtlCol="0">
            <a:spAutoFit/>
          </a:bodyPr>
          <a:lstStyle/>
          <a:p>
            <a:pPr algn="ctr"/>
            <a:r>
              <a:rPr lang="es-ES" b="1" dirty="0" smtClean="0"/>
              <a:t>Hugo </a:t>
            </a:r>
            <a:r>
              <a:rPr lang="es-ES" b="1" dirty="0"/>
              <a:t>Rafael Chávez Frías</a:t>
            </a:r>
            <a:endParaRPr lang="en-US"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87787" y="609601"/>
            <a:ext cx="3823435" cy="3640574"/>
          </a:xfrm>
        </p:spPr>
      </p:pic>
      <p:sp>
        <p:nvSpPr>
          <p:cNvPr id="9" name="Rectangle 8"/>
          <p:cNvSpPr/>
          <p:nvPr/>
        </p:nvSpPr>
        <p:spPr>
          <a:xfrm>
            <a:off x="3310128" y="6547843"/>
            <a:ext cx="5775960" cy="276999"/>
          </a:xfrm>
          <a:prstGeom prst="rect">
            <a:avLst/>
          </a:prstGeom>
        </p:spPr>
        <p:txBody>
          <a:bodyPr wrap="square">
            <a:spAutoFit/>
          </a:bodyPr>
          <a:lstStyle/>
          <a:p>
            <a:r>
              <a:rPr lang="en-US" sz="1200" dirty="0"/>
              <a:t>http://www.prisonradio.org/audio/mumia/2006Mumia/dec06/12-10-06ChavezPinA.mp3</a:t>
            </a:r>
          </a:p>
        </p:txBody>
      </p:sp>
    </p:spTree>
    <p:extLst>
      <p:ext uri="{BB962C8B-B14F-4D97-AF65-F5344CB8AC3E}">
        <p14:creationId xmlns:p14="http://schemas.microsoft.com/office/powerpoint/2010/main" val="3875370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ynthia McKinney (OFFICIAL)"/>
          <p:cNvPicPr>
            <a:picLocks noChangeAspect="1" noChangeArrowheads="1"/>
          </p:cNvPicPr>
          <p:nvPr/>
        </p:nvPicPr>
        <p:blipFill>
          <a:blip r:embed="rId3" cstate="print"/>
          <a:srcRect/>
          <a:stretch>
            <a:fillRect/>
          </a:stretch>
        </p:blipFill>
        <p:spPr bwMode="auto">
          <a:xfrm>
            <a:off x="5486400" y="1066800"/>
            <a:ext cx="3429000" cy="4343400"/>
          </a:xfrm>
          <a:prstGeom prst="rect">
            <a:avLst/>
          </a:prstGeom>
          <a:noFill/>
        </p:spPr>
      </p:pic>
      <p:sp>
        <p:nvSpPr>
          <p:cNvPr id="6" name="Rectangle 5"/>
          <p:cNvSpPr/>
          <p:nvPr/>
        </p:nvSpPr>
        <p:spPr>
          <a:xfrm>
            <a:off x="152400" y="152401"/>
            <a:ext cx="5105400" cy="6494085"/>
          </a:xfrm>
          <a:prstGeom prst="rect">
            <a:avLst/>
          </a:prstGeom>
        </p:spPr>
        <p:txBody>
          <a:bodyPr wrap="square">
            <a:spAutoFit/>
          </a:bodyPr>
          <a:lstStyle/>
          <a:p>
            <a:r>
              <a:rPr lang="en-US" sz="1600" b="1" u="sng" dirty="0" smtClean="0"/>
              <a:t>The Radical Alternative</a:t>
            </a:r>
            <a:r>
              <a:rPr lang="en-US" sz="1600" b="1" dirty="0" smtClean="0"/>
              <a:t> </a:t>
            </a:r>
          </a:p>
          <a:p>
            <a:endParaRPr lang="en-US" sz="800" dirty="0" smtClean="0"/>
          </a:p>
          <a:p>
            <a:r>
              <a:rPr lang="en-US" sz="800" dirty="0" smtClean="0"/>
              <a:t>By </a:t>
            </a:r>
            <a:r>
              <a:rPr lang="en-US" sz="800" dirty="0" err="1" smtClean="0"/>
              <a:t>Mumia</a:t>
            </a:r>
            <a:r>
              <a:rPr lang="en-US" sz="800" dirty="0" smtClean="0"/>
              <a:t> Abu Jamal  [col. writ. 12-8-08] </a:t>
            </a:r>
            <a:endParaRPr lang="en-US" sz="800" b="1" dirty="0" smtClean="0"/>
          </a:p>
          <a:p>
            <a:endParaRPr lang="en-US" sz="800" dirty="0" smtClean="0"/>
          </a:p>
          <a:p>
            <a:r>
              <a:rPr lang="en-US" sz="800" dirty="0" smtClean="0"/>
              <a:t>In this age of political discontent, it seems clear that many Americans who plan to vote are voting for "change".</a:t>
            </a:r>
          </a:p>
          <a:p>
            <a:r>
              <a:rPr lang="en-US" sz="800" dirty="0" smtClean="0"/>
              <a:t>Just what kind of change is an open question. Will that change bring the first woman to the Oval Office? Or will it bring a Black man (or ,to some, a 1/2 Black man?)</a:t>
            </a:r>
          </a:p>
          <a:p>
            <a:endParaRPr lang="en-US" sz="800" dirty="0" smtClean="0"/>
          </a:p>
          <a:p>
            <a:r>
              <a:rPr lang="en-US" sz="800" dirty="0" smtClean="0"/>
              <a:t>Whatever, it is interesting that the nation's </a:t>
            </a:r>
            <a:r>
              <a:rPr lang="en-US" sz="800" dirty="0" err="1" smtClean="0"/>
              <a:t>punditocracy</a:t>
            </a:r>
            <a:r>
              <a:rPr lang="en-US" sz="800" dirty="0" smtClean="0"/>
              <a:t>, the talking heads who act like verbal sheepdogs of the American fleece, have almost totally ignored one candidate who can, in her single self, embody, not just the illusion, but the reality of "change", experience, a demonstrated stand against the Iraq War, and a life of living female.</a:t>
            </a:r>
          </a:p>
          <a:p>
            <a:r>
              <a:rPr lang="en-US" sz="800" dirty="0" smtClean="0"/>
              <a:t>I speak, of course, of Cynthia McKinney, the bold, outspoken former congresswoman from Georgia, who spoke out against the Iraq War when it wasn't popular.</a:t>
            </a:r>
          </a:p>
          <a:p>
            <a:endParaRPr lang="en-US" sz="800" dirty="0" smtClean="0"/>
          </a:p>
          <a:p>
            <a:r>
              <a:rPr lang="en-US" sz="800" dirty="0" smtClean="0"/>
              <a:t>She is running on the Green Party, according to published reports, but the media has virtually ignored this fact.</a:t>
            </a:r>
          </a:p>
          <a:p>
            <a:r>
              <a:rPr lang="en-US" sz="800" dirty="0" smtClean="0"/>
              <a:t>Her record of speaking out against the U.S. war machine, the military-industrial complex, and other issues of concern is head and shoulders above any of the other candidates running for office, on either party.</a:t>
            </a:r>
          </a:p>
          <a:p>
            <a:r>
              <a:rPr lang="en-US" sz="800" dirty="0" smtClean="0"/>
              <a:t>But, without the paid imprimatur of the corporate powers that be, it can be little more than an insurgent campaign, one kept safely to the margins of American politics, off the stage, and off the screen.</a:t>
            </a:r>
          </a:p>
          <a:p>
            <a:r>
              <a:rPr lang="en-US" sz="800" dirty="0" smtClean="0"/>
              <a:t>This is our loss, for the major candidates (or those supported by the corporate status quo) are, by their very nature, designed to split the votes of two significant blocs in the Democratic Party, which can only leave the loser feeling embittered.</a:t>
            </a:r>
          </a:p>
          <a:p>
            <a:endParaRPr lang="en-US" sz="800" dirty="0" smtClean="0"/>
          </a:p>
          <a:p>
            <a:r>
              <a:rPr lang="en-US" sz="800" dirty="0" smtClean="0"/>
              <a:t>Why not a real Black woman as a candidate?</a:t>
            </a:r>
          </a:p>
          <a:p>
            <a:r>
              <a:rPr lang="en-US" sz="800" dirty="0" smtClean="0"/>
              <a:t>Wouldn't that be a change?</a:t>
            </a:r>
          </a:p>
          <a:p>
            <a:r>
              <a:rPr lang="en-US" sz="800" dirty="0" smtClean="0"/>
              <a:t>And although all politics is symbolic, McKinney really is a woman of substance.</a:t>
            </a:r>
          </a:p>
          <a:p>
            <a:r>
              <a:rPr lang="en-US" sz="800" dirty="0" smtClean="0"/>
              <a:t>She has been politically courageous in many of her stands, which has made her persona non grata among both Republicans and Democrats.</a:t>
            </a:r>
          </a:p>
          <a:p>
            <a:endParaRPr lang="en-US" sz="800" dirty="0" smtClean="0"/>
          </a:p>
          <a:p>
            <a:r>
              <a:rPr lang="en-US" sz="800" dirty="0" smtClean="0"/>
              <a:t>That's because she's not a corporate candidate. She's proven in her career as a member of Congress that she won't be bought off. Of who else running today can the same be said?</a:t>
            </a:r>
          </a:p>
          <a:p>
            <a:r>
              <a:rPr lang="en-US" sz="800" dirty="0" smtClean="0"/>
              <a:t>People say they want 'change', but do they really?</a:t>
            </a:r>
          </a:p>
          <a:p>
            <a:r>
              <a:rPr lang="en-US" sz="800" dirty="0" smtClean="0"/>
              <a:t>Many people are terrified of change. They want the safety of the routine, the comfort of predictability.</a:t>
            </a:r>
          </a:p>
          <a:p>
            <a:r>
              <a:rPr lang="en-US" sz="800" dirty="0" smtClean="0"/>
              <a:t>That's because many people fear losing their already tenuous grip on their lifestyle.</a:t>
            </a:r>
          </a:p>
          <a:p>
            <a:r>
              <a:rPr lang="en-US" sz="800" dirty="0" smtClean="0"/>
              <a:t>But with millions of people facing foreclosure, and with the rest of the economy on the brink of free-fall, how much safety is apparent?</a:t>
            </a:r>
          </a:p>
          <a:p>
            <a:endParaRPr lang="en-US" sz="800" dirty="0" smtClean="0"/>
          </a:p>
          <a:p>
            <a:r>
              <a:rPr lang="en-US" sz="800" dirty="0" smtClean="0"/>
              <a:t>That's only an economic concern, what about foreign policy?</a:t>
            </a:r>
          </a:p>
          <a:p>
            <a:r>
              <a:rPr lang="en-US" sz="800" dirty="0" smtClean="0"/>
              <a:t>Foreign policy, for at least the last decade, has been handled (or should I say, mishandled?) by an array of incompetents who have succeeded only in making bad situations far worse.</a:t>
            </a:r>
          </a:p>
          <a:p>
            <a:r>
              <a:rPr lang="en-US" sz="800" dirty="0" smtClean="0"/>
              <a:t>Do people want change, or are they merely claiming that they do?</a:t>
            </a:r>
          </a:p>
          <a:p>
            <a:r>
              <a:rPr lang="en-US" sz="800" dirty="0" smtClean="0"/>
              <a:t>Cynthia McKinney would certainly represent that, in a way far more substantial and meaningful than anybody else out there.</a:t>
            </a:r>
          </a:p>
          <a:p>
            <a:endParaRPr lang="en-US" sz="800" dirty="0" smtClean="0"/>
          </a:p>
          <a:p>
            <a:r>
              <a:rPr lang="en-US" sz="800" dirty="0" smtClean="0"/>
              <a:t>Politicians should be far more than paid agents of the wealthy. They should be far more than millionaires working on behalf of other millionaires</a:t>
            </a:r>
          </a:p>
          <a:p>
            <a:r>
              <a:rPr lang="en-US" sz="800" dirty="0" smtClean="0"/>
              <a:t>Why are we not surprised that the U.S. Senate is a millionaires club?</a:t>
            </a:r>
          </a:p>
          <a:p>
            <a:r>
              <a:rPr lang="en-US" sz="800" dirty="0" smtClean="0"/>
              <a:t>How could such people have an appreciation of working people? What do they really know about the poor?</a:t>
            </a:r>
          </a:p>
          <a:p>
            <a:r>
              <a:rPr lang="en-US" sz="800" dirty="0" smtClean="0"/>
              <a:t>Wouldn't Cynthia McKinney be a significant change?</a:t>
            </a:r>
          </a:p>
          <a:p>
            <a:endParaRPr lang="en-US" sz="800" dirty="0" smtClean="0"/>
          </a:p>
          <a:p>
            <a:r>
              <a:rPr lang="en-US" sz="800" dirty="0" smtClean="0"/>
              <a:t>© 2008</a:t>
            </a:r>
            <a:endParaRPr lang="en-US" sz="800" dirty="0"/>
          </a:p>
        </p:txBody>
      </p:sp>
      <p:sp>
        <p:nvSpPr>
          <p:cNvPr id="4" name="TextBox 3"/>
          <p:cNvSpPr txBox="1"/>
          <p:nvPr/>
        </p:nvSpPr>
        <p:spPr>
          <a:xfrm>
            <a:off x="6248400" y="5486400"/>
            <a:ext cx="1877052" cy="369332"/>
          </a:xfrm>
          <a:prstGeom prst="rect">
            <a:avLst/>
          </a:prstGeom>
          <a:noFill/>
        </p:spPr>
        <p:txBody>
          <a:bodyPr wrap="none" rtlCol="0">
            <a:spAutoFit/>
          </a:bodyPr>
          <a:lstStyle/>
          <a:p>
            <a:r>
              <a:rPr lang="en-US" dirty="0" smtClean="0"/>
              <a:t>Cynthia McKinney</a:t>
            </a:r>
            <a:endParaRPr lang="en-US" dirty="0"/>
          </a:p>
        </p:txBody>
      </p:sp>
      <p:sp>
        <p:nvSpPr>
          <p:cNvPr id="2" name="TextBox 1"/>
          <p:cNvSpPr txBox="1"/>
          <p:nvPr/>
        </p:nvSpPr>
        <p:spPr>
          <a:xfrm>
            <a:off x="3810001" y="6606230"/>
            <a:ext cx="5266185" cy="215444"/>
          </a:xfrm>
          <a:prstGeom prst="rect">
            <a:avLst/>
          </a:prstGeom>
          <a:noFill/>
        </p:spPr>
        <p:txBody>
          <a:bodyPr wrap="none" rtlCol="0">
            <a:spAutoFit/>
          </a:bodyPr>
          <a:lstStyle/>
          <a:p>
            <a:r>
              <a:rPr lang="en-US" sz="800" dirty="0"/>
              <a:t>http://www.prisonradio.org/audio/mumia/2008MAJ/January%202008/The%20Radical%20Alternative%20-%20short.mp3</a:t>
            </a:r>
          </a:p>
        </p:txBody>
      </p:sp>
    </p:spTree>
  </p:cSld>
  <p:clrMapOvr>
    <a:masterClrMapping/>
  </p:clrMapOvr>
  <p:transition advTm="5585"/>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410200" cy="609600"/>
          </a:xfrm>
        </p:spPr>
        <p:txBody>
          <a:bodyPr>
            <a:normAutofit/>
          </a:bodyPr>
          <a:lstStyle/>
          <a:p>
            <a:r>
              <a:rPr lang="en-US" dirty="0" smtClean="0"/>
              <a:t>In Memoriam: </a:t>
            </a:r>
            <a:r>
              <a:rPr lang="en-US" dirty="0" err="1" smtClean="0"/>
              <a:t>Khallid</a:t>
            </a:r>
            <a:r>
              <a:rPr lang="en-US" dirty="0" smtClean="0"/>
              <a:t> Abdul Muhammad </a:t>
            </a:r>
            <a:br>
              <a:rPr lang="en-US" dirty="0" smtClean="0"/>
            </a:br>
            <a:r>
              <a:rPr lang="en-US" sz="1400" dirty="0" smtClean="0"/>
              <a:t>by </a:t>
            </a:r>
            <a:r>
              <a:rPr lang="en-US" sz="1400" dirty="0" err="1" smtClean="0"/>
              <a:t>Mumia</a:t>
            </a:r>
            <a:r>
              <a:rPr lang="en-US" sz="1400" dirty="0" smtClean="0"/>
              <a:t> Abu Jamal</a:t>
            </a:r>
            <a:endParaRPr lang="en-US" sz="1400" dirty="0"/>
          </a:p>
        </p:txBody>
      </p:sp>
      <p:sp>
        <p:nvSpPr>
          <p:cNvPr id="4" name="Text Placeholder 3"/>
          <p:cNvSpPr>
            <a:spLocks noGrp="1"/>
          </p:cNvSpPr>
          <p:nvPr>
            <p:ph type="body" sz="half" idx="2"/>
          </p:nvPr>
        </p:nvSpPr>
        <p:spPr>
          <a:xfrm>
            <a:off x="76200" y="609600"/>
            <a:ext cx="4800600" cy="6248400"/>
          </a:xfrm>
        </p:spPr>
        <p:txBody>
          <a:bodyPr>
            <a:normAutofit fontScale="77500" lnSpcReduction="20000"/>
          </a:bodyPr>
          <a:lstStyle/>
          <a:p>
            <a:r>
              <a:rPr lang="en-US" dirty="0" smtClean="0"/>
              <a:t>Column written 2/21/01 </a:t>
            </a:r>
          </a:p>
          <a:p>
            <a:r>
              <a:rPr lang="en-US" dirty="0" smtClean="0"/>
              <a:t>The news of the passing of former Nation of Islam spokesperson and, more recently, chairman of the new Black Panther party came as a shock several days ago. The on-again, off-again reports of his demise led many to once again distrust the media sources that he was so critical of during his lifetime. One is reminded of the words of Sigmund Freud, who said, 'Toward the person who has died, we adopt a special attitude: something like admiration for someone who has accomplished a very difficult task.' </a:t>
            </a:r>
          </a:p>
          <a:p>
            <a:endParaRPr lang="en-US" dirty="0" smtClean="0"/>
          </a:p>
          <a:p>
            <a:r>
              <a:rPr lang="en-US" dirty="0" smtClean="0"/>
              <a:t>When one considers the adjectives 'racist' and 'anti-Semitic' that always preceded his name, one is reminded of the power of the media, not only to shape debate, but to craft consciousness. For there are members of state legislatures and of the Congress who have not only used hateful speech, but have more importantly used public power to condemn others. I remember the Pennsylvania General assembly passing a resolution condemning Muhammad as a racist. Then in an act of naked hypocrisy, this same body did nothing when one of it's members referred to blacks as niggers and jungle bunnies. Similarly, when members of the U.S. Congress talked about blacks in Africa being cannibals, it was hushed up and swept under the carpet. These apparently, are not worthy of resolutions of condemnation, they represent the norm in racist America. </a:t>
            </a:r>
          </a:p>
          <a:p>
            <a:endParaRPr lang="en-US" dirty="0" smtClean="0"/>
          </a:p>
          <a:p>
            <a:r>
              <a:rPr lang="en-US" dirty="0" smtClean="0"/>
              <a:t>It is true that </a:t>
            </a:r>
            <a:r>
              <a:rPr lang="en-US" dirty="0" err="1" smtClean="0"/>
              <a:t>Khallid's</a:t>
            </a:r>
            <a:r>
              <a:rPr lang="en-US" dirty="0" smtClean="0"/>
              <a:t> words hurt many people's feelings. But when his words become emblematic of racism and the acts and deeds of powerful government officials, when they become mere business-as-usual, something is wrong somewhere. Dr. </a:t>
            </a:r>
            <a:r>
              <a:rPr lang="en-US" dirty="0" err="1" smtClean="0"/>
              <a:t>Khallid</a:t>
            </a:r>
            <a:r>
              <a:rPr lang="en-US" dirty="0" smtClean="0"/>
              <a:t> Abdul Muhammad never stopped a car driven by whites. He never forced the occupants out of their vehicles to lie face down in the mud at the point of a gun. He never passed a bill that condemned the poor to more wretched poverty, homelessness or hunger. He never consigned brilliant young minds to shuttered and </a:t>
            </a:r>
            <a:r>
              <a:rPr lang="en-US" dirty="0" err="1" smtClean="0"/>
              <a:t>and</a:t>
            </a:r>
            <a:r>
              <a:rPr lang="en-US" dirty="0" smtClean="0"/>
              <a:t> dilapidated ghetto schools. He never commanded the bombing of an Arab, African or Caribbean nation to divert attention from a scandal in his bedroom. We react to his words because they spring from a deep well of rage that exists in millions of black hearts. To ignore that rage and focus on one man's words is to turn a deaf ear on their real meaning. </a:t>
            </a:r>
          </a:p>
          <a:p>
            <a:endParaRPr lang="en-US" dirty="0" smtClean="0"/>
          </a:p>
          <a:p>
            <a:r>
              <a:rPr lang="en-US" dirty="0" err="1" smtClean="0"/>
              <a:t>Khallid</a:t>
            </a:r>
            <a:r>
              <a:rPr lang="en-US" dirty="0" smtClean="0"/>
              <a:t> Abdul Muhammad gave angry voice to many in the country who have every right to be angry. It is insane to ask people to suffer oppression in silence. There are millions who will long remember him with warmth and respect for daring to speak his mind without fear or favor. I am one of them. </a:t>
            </a:r>
          </a:p>
          <a:p>
            <a:endParaRPr lang="en-US" dirty="0" smtClean="0"/>
          </a:p>
          <a:p>
            <a:r>
              <a:rPr lang="en-US" dirty="0" err="1" smtClean="0"/>
              <a:t>Ona</a:t>
            </a:r>
            <a:r>
              <a:rPr lang="en-US" dirty="0" smtClean="0"/>
              <a:t> Move,</a:t>
            </a:r>
            <a:br>
              <a:rPr lang="en-US" dirty="0" smtClean="0"/>
            </a:br>
            <a:r>
              <a:rPr lang="en-US" dirty="0" smtClean="0"/>
              <a:t/>
            </a:r>
            <a:br>
              <a:rPr lang="en-US" dirty="0" smtClean="0"/>
            </a:br>
            <a:r>
              <a:rPr lang="en-US" dirty="0" smtClean="0"/>
              <a:t>© 2001 </a:t>
            </a:r>
          </a:p>
          <a:p>
            <a:r>
              <a:rPr lang="en-US" dirty="0" smtClean="0"/>
              <a:t> </a:t>
            </a:r>
          </a:p>
          <a:p>
            <a:endParaRPr lang="en-US" dirty="0"/>
          </a:p>
        </p:txBody>
      </p:sp>
      <p:pic>
        <p:nvPicPr>
          <p:cNvPr id="7" name="Content Placeholder 6" descr="KhallidM[1].jpg"/>
          <p:cNvPicPr>
            <a:picLocks noGrp="1" noChangeAspect="1"/>
          </p:cNvPicPr>
          <p:nvPr>
            <p:ph idx="1"/>
          </p:nvPr>
        </p:nvPicPr>
        <p:blipFill>
          <a:blip r:embed="rId2" cstate="print"/>
          <a:stretch>
            <a:fillRect/>
          </a:stretch>
        </p:blipFill>
        <p:spPr>
          <a:xfrm>
            <a:off x="5472869" y="1371600"/>
            <a:ext cx="2759149" cy="3124200"/>
          </a:xfrm>
        </p:spPr>
      </p:pic>
      <p:sp>
        <p:nvSpPr>
          <p:cNvPr id="8" name="TextBox 7"/>
          <p:cNvSpPr txBox="1"/>
          <p:nvPr/>
        </p:nvSpPr>
        <p:spPr>
          <a:xfrm>
            <a:off x="5486400" y="4572000"/>
            <a:ext cx="2892138" cy="369332"/>
          </a:xfrm>
          <a:prstGeom prst="rect">
            <a:avLst/>
          </a:prstGeom>
          <a:noFill/>
        </p:spPr>
        <p:txBody>
          <a:bodyPr wrap="none" rtlCol="0">
            <a:spAutoFit/>
          </a:bodyPr>
          <a:lstStyle/>
          <a:p>
            <a:r>
              <a:rPr lang="en-US" dirty="0" smtClean="0"/>
              <a:t>Khalid Muhammad </a:t>
            </a:r>
            <a:r>
              <a:rPr lang="en-US" sz="1200" dirty="0" smtClean="0"/>
              <a:t>(1948 – 2001)</a:t>
            </a:r>
            <a:endParaRPr lang="en-US" sz="1200" dirty="0"/>
          </a:p>
        </p:txBody>
      </p:sp>
    </p:spTree>
  </p:cSld>
  <p:clrMapOvr>
    <a:masterClrMapping/>
  </p:clrMapOvr>
  <p:transition advTm="56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3429000" cy="457200"/>
          </a:xfrm>
        </p:spPr>
        <p:txBody>
          <a:bodyPr>
            <a:normAutofit/>
          </a:bodyPr>
          <a:lstStyle/>
          <a:p>
            <a:r>
              <a:rPr lang="en-US" sz="1400" dirty="0" smtClean="0"/>
              <a:t>TO BE YOUNG, GIFTED, AND"... SIMONE!</a:t>
            </a:r>
            <a:endParaRPr lang="en-US" sz="1400" dirty="0"/>
          </a:p>
        </p:txBody>
      </p:sp>
      <p:pic>
        <p:nvPicPr>
          <p:cNvPr id="6" name="Content Placeholder 5" descr="Priestess_of_Soul_Nina_Simone_in_regal_pose_2_AP_file_photo[1].jpg"/>
          <p:cNvPicPr>
            <a:picLocks noGrp="1" noChangeAspect="1"/>
          </p:cNvPicPr>
          <p:nvPr>
            <p:ph idx="1"/>
          </p:nvPr>
        </p:nvPicPr>
        <p:blipFill>
          <a:blip r:embed="rId3" cstate="print"/>
          <a:stretch>
            <a:fillRect/>
          </a:stretch>
        </p:blipFill>
        <p:spPr>
          <a:xfrm>
            <a:off x="4648201" y="457200"/>
            <a:ext cx="4153337" cy="5441950"/>
          </a:xfrm>
        </p:spPr>
      </p:pic>
      <p:sp>
        <p:nvSpPr>
          <p:cNvPr id="4" name="Text Placeholder 3"/>
          <p:cNvSpPr>
            <a:spLocks noGrp="1"/>
          </p:cNvSpPr>
          <p:nvPr>
            <p:ph type="body" sz="half" idx="2"/>
          </p:nvPr>
        </p:nvSpPr>
        <p:spPr>
          <a:xfrm>
            <a:off x="0" y="457200"/>
            <a:ext cx="4267200" cy="6400800"/>
          </a:xfrm>
        </p:spPr>
        <p:txBody>
          <a:bodyPr>
            <a:normAutofit fontScale="55000" lnSpcReduction="20000"/>
          </a:bodyPr>
          <a:lstStyle/>
          <a:p>
            <a:r>
              <a:rPr lang="en-US" sz="2100" dirty="0" smtClean="0"/>
              <a:t>By </a:t>
            </a:r>
            <a:r>
              <a:rPr lang="en-US" sz="2100" dirty="0" err="1" smtClean="0"/>
              <a:t>Mumia</a:t>
            </a:r>
            <a:r>
              <a:rPr lang="en-US" sz="2100" dirty="0" smtClean="0"/>
              <a:t> Abu Jamal</a:t>
            </a:r>
          </a:p>
          <a:p>
            <a:r>
              <a:rPr lang="en-US" b="1" dirty="0" smtClean="0"/>
              <a:t>[Col. Writ. 5/7/03] </a:t>
            </a:r>
          </a:p>
          <a:p>
            <a:endParaRPr lang="en-US" b="1" dirty="0" smtClean="0"/>
          </a:p>
          <a:p>
            <a:r>
              <a:rPr lang="en-US" i="1" dirty="0" smtClean="0"/>
              <a:t>"...Our sweetest songs are those that tell of saddest thought." -- Percy </a:t>
            </a:r>
            <a:r>
              <a:rPr lang="en-US" i="1" dirty="0" err="1" smtClean="0"/>
              <a:t>Bysshe</a:t>
            </a:r>
            <a:r>
              <a:rPr lang="en-US" i="1" dirty="0" smtClean="0"/>
              <a:t> Shelley (1792-1822), 'To a Skylark' </a:t>
            </a:r>
            <a:endParaRPr lang="en-US" dirty="0" smtClean="0"/>
          </a:p>
          <a:p>
            <a:r>
              <a:rPr lang="en-US" dirty="0" smtClean="0"/>
              <a:t>When the historical record of the Twentieth Century is finally written, a special chapter will have to be penned about the remarkable and talented singer, who was called Nina Simone (1933-2003). </a:t>
            </a:r>
          </a:p>
          <a:p>
            <a:r>
              <a:rPr lang="en-US" dirty="0" smtClean="0"/>
              <a:t>In any true history, words, no matter how skillfully crafted, or masterfully molded, will fail to capture the brilliance of the woman. Some recording must be </a:t>
            </a:r>
            <a:r>
              <a:rPr lang="en-US" dirty="0" err="1" smtClean="0"/>
              <a:t>appendixed</a:t>
            </a:r>
            <a:r>
              <a:rPr lang="en-US" dirty="0" smtClean="0"/>
              <a:t>, so that the student will be blessed to hear her thrilling contralto, dark, full, rich as earth in the promise of spring. </a:t>
            </a:r>
          </a:p>
          <a:p>
            <a:r>
              <a:rPr lang="en-US" dirty="0" smtClean="0"/>
              <a:t>Also required, will be a collection of her lyrics, so that no one may miss the words that she dared set to music and bring to life, with a fury, a passion, and sheer artistic courage that continue to dazzle years, decades even, after their creation. </a:t>
            </a:r>
          </a:p>
          <a:p>
            <a:r>
              <a:rPr lang="en-US" dirty="0" smtClean="0"/>
              <a:t>She was an Artist (with a capital 'A') in every sense of the word, but she was far more than that term now suggests. She was proud, imperial, majestic and deliciously arrogant as say, the late jazz great Miles Davis was, in his prime. </a:t>
            </a:r>
          </a:p>
          <a:p>
            <a:r>
              <a:rPr lang="en-US" dirty="0" smtClean="0"/>
              <a:t>The writer remembers her appearing in the late 1970s, in an outdoor, mid-day concert at the Bell Tower at Temple University. She looked out at the crowd with nervous irritation, not fear driven by the uncertainty of her performance, but a barely suppressed anger that there were only hundreds of people gathered to hear her, not thousands. </a:t>
            </a:r>
          </a:p>
          <a:p>
            <a:r>
              <a:rPr lang="en-US" dirty="0" smtClean="0"/>
              <a:t>She sang songs with bite, and grit, and pride and longing... and rage. Deep, down, boneset rage, at how cheaply life was lived for Africans in America. Her "Mississippi Goddamn" was an anthem that stirred, not merely the Civil Rights Movement, but also the Black Liberation Movement: "You don't have to live next to me, just give me my equality!", she demanded. Her songs could also be tender, loving odes to the </a:t>
            </a:r>
            <a:r>
              <a:rPr lang="en-US" dirty="0" err="1" smtClean="0"/>
              <a:t>multiflavored</a:t>
            </a:r>
            <a:r>
              <a:rPr lang="en-US" dirty="0" smtClean="0"/>
              <a:t> beauty and spirits of Black women, as in her signature "Four Women", which spoke of the various moods and hues of her sisters. </a:t>
            </a:r>
          </a:p>
          <a:p>
            <a:r>
              <a:rPr lang="en-US" dirty="0" smtClean="0"/>
              <a:t>Decades before </a:t>
            </a:r>
            <a:r>
              <a:rPr lang="en-US" dirty="0" err="1" smtClean="0"/>
              <a:t>Erykah</a:t>
            </a:r>
            <a:r>
              <a:rPr lang="en-US" dirty="0" smtClean="0"/>
              <a:t> Badu would wear the head wrap Simone did so, and walked as regally as the Nubian princess that she became. </a:t>
            </a:r>
          </a:p>
          <a:p>
            <a:r>
              <a:rPr lang="en-US" dirty="0" smtClean="0"/>
              <a:t>Although she was born in the Jim Crow South, the apartheid way of quiet acceptance was never hers, and she spoke out boldly, in her art, and in her interviews, against the injustices suffered by her people. </a:t>
            </a:r>
          </a:p>
          <a:p>
            <a:r>
              <a:rPr lang="en-US" dirty="0" smtClean="0"/>
              <a:t>When the Nixon-era began, she bid her homeland adieu, and like a generation of other brilliant Black Americans (like the writer, Richard Wright) who could not abide the nastiness, meanness, and racial indignities of the time, she migrated to live with dignity in France. </a:t>
            </a:r>
          </a:p>
          <a:p>
            <a:r>
              <a:rPr lang="en-US" dirty="0" smtClean="0"/>
              <a:t>Some reviewers have pronounced her career essentially over when she left the U.S. during the '70s, never to rise again. </a:t>
            </a:r>
          </a:p>
          <a:p>
            <a:r>
              <a:rPr lang="en-US" dirty="0" smtClean="0"/>
              <a:t>But great artists, like great music, have a habit of resurrection. </a:t>
            </a:r>
          </a:p>
          <a:p>
            <a:r>
              <a:rPr lang="en-US" dirty="0" smtClean="0"/>
              <a:t>In the early '90s, an American film emerged that was a borrowing from the French. Bridget Fonda portrayed an alienated, drug-addicted, youngster who got caught up in a failed drugstore robbery, turned killing. She was spirited into a shadowy spy agency where she worked for the government. The character, when she was alone, invariably played Nina Simone records in the background to reflect her moodiness. The film was titled "Point of No Return" (a U.S. remake of "La Femme Nikita.") A generation of young filmgoers were thus exposed to the wonder and power of Simone's magnificent instrument. </a:t>
            </a:r>
          </a:p>
          <a:p>
            <a:r>
              <a:rPr lang="en-US" dirty="0" smtClean="0"/>
              <a:t>Where are the </a:t>
            </a:r>
            <a:r>
              <a:rPr lang="en-US" dirty="0" err="1" smtClean="0"/>
              <a:t>Simones</a:t>
            </a:r>
            <a:r>
              <a:rPr lang="en-US" dirty="0" smtClean="0"/>
              <a:t> of this generation? They are there... in the shadows, perhaps; but they are there. </a:t>
            </a:r>
          </a:p>
          <a:p>
            <a:r>
              <a:rPr lang="en-US" dirty="0" smtClean="0"/>
              <a:t>They are perhaps afraid of giving as much as their recently departed ancestor. For, even they know that she sacrificed a good deal to sing the songs that moved her great heart. Such a prospect is no doubt scary. </a:t>
            </a:r>
          </a:p>
          <a:p>
            <a:r>
              <a:rPr lang="en-US" dirty="0" smtClean="0"/>
              <a:t>Yet, one wonders, who among the madding throng will be remembered, not to mentioned revered 30 years from now? How much of what is produced now furrows its way into the heart, or rings the deep bell of recognition in the soul? Who will sing of the wonder, the terror, the beauty, and the madness of Black life in this new century? </a:t>
            </a:r>
          </a:p>
          <a:p>
            <a:r>
              <a:rPr lang="en-US" dirty="0" smtClean="0"/>
              <a:t/>
            </a:r>
            <a:br>
              <a:rPr lang="en-US" dirty="0" smtClean="0"/>
            </a:br>
            <a:r>
              <a:rPr lang="en-US" dirty="0" smtClean="0"/>
              <a:t>© t 2003 </a:t>
            </a:r>
          </a:p>
        </p:txBody>
      </p:sp>
      <p:sp>
        <p:nvSpPr>
          <p:cNvPr id="7" name="TextBox 6"/>
          <p:cNvSpPr txBox="1"/>
          <p:nvPr/>
        </p:nvSpPr>
        <p:spPr>
          <a:xfrm>
            <a:off x="4672413" y="6124273"/>
            <a:ext cx="4114800" cy="307777"/>
          </a:xfrm>
          <a:prstGeom prst="rect">
            <a:avLst/>
          </a:prstGeom>
          <a:noFill/>
        </p:spPr>
        <p:txBody>
          <a:bodyPr wrap="square" rtlCol="0">
            <a:spAutoFit/>
          </a:bodyPr>
          <a:lstStyle/>
          <a:p>
            <a:pPr algn="ctr"/>
            <a:r>
              <a:rPr lang="en-US" sz="1400" dirty="0" smtClean="0"/>
              <a:t>Nina Simone</a:t>
            </a:r>
            <a:endParaRPr lang="en-US" sz="1400" dirty="0"/>
          </a:p>
        </p:txBody>
      </p:sp>
      <p:sp>
        <p:nvSpPr>
          <p:cNvPr id="8" name="TextBox 7"/>
          <p:cNvSpPr txBox="1"/>
          <p:nvPr/>
        </p:nvSpPr>
        <p:spPr>
          <a:xfrm>
            <a:off x="4724400" y="6477001"/>
            <a:ext cx="3512500" cy="246221"/>
          </a:xfrm>
          <a:prstGeom prst="rect">
            <a:avLst/>
          </a:prstGeom>
          <a:noFill/>
        </p:spPr>
        <p:txBody>
          <a:bodyPr wrap="none" rtlCol="0">
            <a:spAutoFit/>
          </a:bodyPr>
          <a:lstStyle/>
          <a:p>
            <a:r>
              <a:rPr lang="en-US" sz="1000" dirty="0" smtClean="0"/>
              <a:t>http://emma2.radio4all.net/pub/archive/07.08.03/simone.mp3</a:t>
            </a:r>
            <a:endParaRPr lang="en-US" sz="1000" dirty="0"/>
          </a:p>
        </p:txBody>
      </p:sp>
      <p:sp>
        <p:nvSpPr>
          <p:cNvPr id="3" name="TextBox 2"/>
          <p:cNvSpPr txBox="1"/>
          <p:nvPr/>
        </p:nvSpPr>
        <p:spPr>
          <a:xfrm>
            <a:off x="5525747" y="5908828"/>
            <a:ext cx="2057400" cy="215444"/>
          </a:xfrm>
          <a:prstGeom prst="rect">
            <a:avLst/>
          </a:prstGeom>
          <a:noFill/>
        </p:spPr>
        <p:txBody>
          <a:bodyPr wrap="square" rtlCol="0">
            <a:spAutoFit/>
          </a:bodyPr>
          <a:lstStyle/>
          <a:p>
            <a:r>
              <a:rPr lang="en-US" sz="800" dirty="0" smtClean="0"/>
              <a:t>Eunice  Kathleen  </a:t>
            </a:r>
            <a:r>
              <a:rPr lang="en-US" sz="800" dirty="0" err="1" smtClean="0"/>
              <a:t>Waymon</a:t>
            </a:r>
            <a:r>
              <a:rPr lang="en-US" sz="800" dirty="0" smtClean="0"/>
              <a:t> 1933 - 2003</a:t>
            </a:r>
            <a:endParaRPr lang="en-US" sz="800" dirty="0"/>
          </a:p>
        </p:txBody>
      </p:sp>
    </p:spTree>
  </p:cSld>
  <p:clrMapOvr>
    <a:masterClrMapping/>
  </p:clrMapOvr>
  <p:transition advTm="5522"/>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3886200" cy="838200"/>
          </a:xfrm>
        </p:spPr>
        <p:txBody>
          <a:bodyPr/>
          <a:lstStyle/>
          <a:p>
            <a:r>
              <a:rPr lang="en-US" dirty="0" smtClean="0">
                <a:hlinkClick r:id="rId3"/>
              </a:rPr>
              <a:t>Michael A Man of Contradictions</a:t>
            </a:r>
            <a:r>
              <a:rPr lang="en-US" dirty="0" smtClean="0"/>
              <a:t> </a:t>
            </a:r>
            <a:br>
              <a:rPr lang="en-US" dirty="0" smtClean="0"/>
            </a:br>
            <a:endParaRPr lang="en-US" dirty="0"/>
          </a:p>
        </p:txBody>
      </p:sp>
      <p:pic>
        <p:nvPicPr>
          <p:cNvPr id="5" name="Content Placeholder 4" descr="Mj872[1].jpg"/>
          <p:cNvPicPr>
            <a:picLocks noGrp="1" noChangeAspect="1"/>
          </p:cNvPicPr>
          <p:nvPr>
            <p:ph idx="1"/>
          </p:nvPr>
        </p:nvPicPr>
        <p:blipFill>
          <a:blip r:embed="rId4" cstate="print"/>
          <a:stretch>
            <a:fillRect/>
          </a:stretch>
        </p:blipFill>
        <p:spPr>
          <a:xfrm>
            <a:off x="4732237" y="1219201"/>
            <a:ext cx="3524251" cy="3514725"/>
          </a:xfrm>
        </p:spPr>
      </p:pic>
      <p:sp>
        <p:nvSpPr>
          <p:cNvPr id="4" name="Text Placeholder 3"/>
          <p:cNvSpPr>
            <a:spLocks noGrp="1"/>
          </p:cNvSpPr>
          <p:nvPr>
            <p:ph type="body" sz="half" idx="2"/>
          </p:nvPr>
        </p:nvSpPr>
        <p:spPr>
          <a:xfrm>
            <a:off x="0" y="685800"/>
            <a:ext cx="4038600" cy="6172200"/>
          </a:xfrm>
        </p:spPr>
        <p:txBody>
          <a:bodyPr>
            <a:normAutofit fontScale="85000" lnSpcReduction="20000"/>
          </a:bodyPr>
          <a:lstStyle/>
          <a:p>
            <a:r>
              <a:rPr lang="en-US" b="1" dirty="0" smtClean="0"/>
              <a:t>By </a:t>
            </a:r>
            <a:r>
              <a:rPr lang="en-US" b="1" dirty="0" err="1" smtClean="0"/>
              <a:t>Mumia</a:t>
            </a:r>
            <a:r>
              <a:rPr lang="en-US" b="1" dirty="0" smtClean="0"/>
              <a:t> Abu-Jamal, July 5, 2009 </a:t>
            </a:r>
            <a:r>
              <a:rPr lang="en-US" dirty="0" smtClean="0"/>
              <a:t/>
            </a:r>
            <a:br>
              <a:rPr lang="en-US" dirty="0" smtClean="0"/>
            </a:br>
            <a:r>
              <a:rPr lang="en-US" dirty="0" smtClean="0"/>
              <a:t/>
            </a:r>
            <a:br>
              <a:rPr lang="en-US" dirty="0" smtClean="0"/>
            </a:br>
            <a:r>
              <a:rPr lang="en-US" dirty="0" smtClean="0"/>
              <a:t>Michael Jackson was, in many ways, a living contradiction.</a:t>
            </a:r>
            <a:br>
              <a:rPr lang="en-US" dirty="0" smtClean="0"/>
            </a:br>
            <a:r>
              <a:rPr lang="en-US" dirty="0" smtClean="0"/>
              <a:t>Born Black, he would, through usage of plastic surgery, die with a somewhat white appearance.</a:t>
            </a:r>
            <a:br>
              <a:rPr lang="en-US" dirty="0" smtClean="0"/>
            </a:br>
            <a:r>
              <a:rPr lang="en-US" dirty="0" smtClean="0"/>
              <a:t>He passed at 50, yet kept a certain child-like quality about him.</a:t>
            </a:r>
            <a:br>
              <a:rPr lang="en-US" dirty="0" smtClean="0"/>
            </a:br>
            <a:r>
              <a:rPr lang="en-US" dirty="0" smtClean="0"/>
              <a:t>Although ostensibly apolitical as a worker in popular culture, and an artist, he inevitably had impacts that had political effects. As the first Black artist to breach the white walls of MTV, he entered millions of white homes, and introduced them to a vision, tempo and sound that rocked their worlds.</a:t>
            </a:r>
            <a:br>
              <a:rPr lang="en-US" dirty="0" smtClean="0"/>
            </a:br>
            <a:r>
              <a:rPr lang="en-US" dirty="0" smtClean="0"/>
              <a:t>He studied some of the best dancers of his youth, and integrated many styles into one -- finally developing his own, an amalgamation of Jack Kelly, Fred Astaire, James Brown and Frank Sinatra.</a:t>
            </a:r>
            <a:br>
              <a:rPr lang="en-US" dirty="0" smtClean="0"/>
            </a:br>
            <a:r>
              <a:rPr lang="en-US" dirty="0" smtClean="0"/>
              <a:t>He was both a Peter Pan and an astute businessman.</a:t>
            </a:r>
            <a:br>
              <a:rPr lang="en-US" dirty="0" smtClean="0"/>
            </a:br>
            <a:r>
              <a:rPr lang="en-US" dirty="0" smtClean="0"/>
              <a:t>He was also a living symbol of the explosion of Black pop culture in the '60's, '70's' and '80's -- yet he never (as far as we read, at least) chose a Black woman to carry his seed.</a:t>
            </a:r>
            <a:br>
              <a:rPr lang="en-US" dirty="0" smtClean="0"/>
            </a:br>
            <a:r>
              <a:rPr lang="en-US" dirty="0" smtClean="0"/>
              <a:t>He was dumped on and damned by the corporate press -- as an oddball, a child molester, or a has-been; yet his loyal fans were legion -- and loved him and his art, unconditionally.</a:t>
            </a:r>
            <a:br>
              <a:rPr lang="en-US" dirty="0" smtClean="0"/>
            </a:br>
            <a:r>
              <a:rPr lang="en-US" dirty="0" smtClean="0"/>
              <a:t>For all that, he was reportedly achingly lonely.</a:t>
            </a:r>
            <a:br>
              <a:rPr lang="en-US" dirty="0" smtClean="0"/>
            </a:br>
            <a:r>
              <a:rPr lang="en-US" dirty="0" smtClean="0"/>
              <a:t>He was so commercially successful that when he put out an album, and only 1 or 2 million copies sold, it was considered by the corporate press -- a flop (because it didn't match or exceed the sales of his "Thriller" album).</a:t>
            </a:r>
            <a:br>
              <a:rPr lang="en-US" dirty="0" smtClean="0"/>
            </a:br>
            <a:r>
              <a:rPr lang="en-US" dirty="0" smtClean="0"/>
              <a:t>Ask any artist currently working if they'd be happy with a million sales!</a:t>
            </a:r>
            <a:br>
              <a:rPr lang="en-US" dirty="0" smtClean="0"/>
            </a:br>
            <a:r>
              <a:rPr lang="en-US" dirty="0" smtClean="0"/>
              <a:t>Through it all, he treated his life much like a stage, and resented performances almost as dazzling as his dancing.</a:t>
            </a:r>
            <a:br>
              <a:rPr lang="en-US" dirty="0" smtClean="0"/>
            </a:br>
            <a:r>
              <a:rPr lang="en-US" dirty="0" smtClean="0"/>
              <a:t>The Japanese nationalist writer, Yukio </a:t>
            </a:r>
            <a:r>
              <a:rPr lang="en-US" dirty="0" err="1" smtClean="0"/>
              <a:t>Mishima</a:t>
            </a:r>
            <a:r>
              <a:rPr lang="en-US" dirty="0" smtClean="0"/>
              <a:t> (1925 - 1970) once said, " I want to make a poem of my life."</a:t>
            </a:r>
            <a:br>
              <a:rPr lang="en-US" dirty="0" smtClean="0"/>
            </a:br>
            <a:r>
              <a:rPr lang="en-US" dirty="0" smtClean="0"/>
              <a:t>Michael Jackson seemed like he wanted to make a song of his.</a:t>
            </a:r>
            <a:br>
              <a:rPr lang="en-US" dirty="0" smtClean="0"/>
            </a:br>
            <a:r>
              <a:rPr lang="en-US" dirty="0" smtClean="0"/>
              <a:t>It may be a carol of contradictions; yet it is most certainly art, of enduring quality.</a:t>
            </a:r>
            <a:br>
              <a:rPr lang="en-US" dirty="0" smtClean="0"/>
            </a:br>
            <a:r>
              <a:rPr lang="en-US" dirty="0" smtClean="0"/>
              <a:t/>
            </a:r>
            <a:br>
              <a:rPr lang="en-US" dirty="0" smtClean="0"/>
            </a:br>
            <a:r>
              <a:rPr lang="en-US" dirty="0" smtClean="0"/>
              <a:t/>
            </a:r>
            <a:br>
              <a:rPr lang="en-US" dirty="0" smtClean="0"/>
            </a:br>
            <a:r>
              <a:rPr lang="en-US" dirty="0" smtClean="0"/>
              <a:t>© 2009 </a:t>
            </a:r>
            <a:r>
              <a:rPr lang="en-US" dirty="0" err="1" smtClean="0"/>
              <a:t>maj</a:t>
            </a:r>
            <a:r>
              <a:rPr lang="en-US" dirty="0" smtClean="0"/>
              <a:t/>
            </a:r>
            <a:br>
              <a:rPr lang="en-US" dirty="0" smtClean="0"/>
            </a:br>
            <a:endParaRPr lang="en-US" dirty="0"/>
          </a:p>
        </p:txBody>
      </p:sp>
      <p:sp>
        <p:nvSpPr>
          <p:cNvPr id="6" name="TextBox 5"/>
          <p:cNvSpPr txBox="1"/>
          <p:nvPr/>
        </p:nvSpPr>
        <p:spPr>
          <a:xfrm>
            <a:off x="4724400" y="4800600"/>
            <a:ext cx="3581400" cy="369332"/>
          </a:xfrm>
          <a:prstGeom prst="rect">
            <a:avLst/>
          </a:prstGeom>
          <a:noFill/>
        </p:spPr>
        <p:txBody>
          <a:bodyPr wrap="square" rtlCol="0">
            <a:spAutoFit/>
          </a:bodyPr>
          <a:lstStyle/>
          <a:p>
            <a:pPr algn="ctr"/>
            <a:r>
              <a:rPr lang="en-US" dirty="0" smtClean="0"/>
              <a:t>Michael Jackson </a:t>
            </a:r>
            <a:r>
              <a:rPr lang="en-US" sz="1200" dirty="0" smtClean="0"/>
              <a:t>(1958 – 2009)</a:t>
            </a:r>
            <a:endParaRPr lang="en-US" sz="1200" dirty="0"/>
          </a:p>
        </p:txBody>
      </p:sp>
      <p:sp>
        <p:nvSpPr>
          <p:cNvPr id="7" name="TextBox 6"/>
          <p:cNvSpPr txBox="1"/>
          <p:nvPr/>
        </p:nvSpPr>
        <p:spPr>
          <a:xfrm>
            <a:off x="5410201" y="6324601"/>
            <a:ext cx="2379177" cy="246221"/>
          </a:xfrm>
          <a:prstGeom prst="rect">
            <a:avLst/>
          </a:prstGeom>
          <a:noFill/>
        </p:spPr>
        <p:txBody>
          <a:bodyPr wrap="none" rtlCol="0">
            <a:spAutoFit/>
          </a:bodyPr>
          <a:lstStyle/>
          <a:p>
            <a:r>
              <a:rPr lang="en-US" sz="1000" dirty="0" smtClean="0">
                <a:hlinkClick r:id="rId5"/>
              </a:rPr>
              <a:t>7-5-09MichaelManofContradictionsB.mp3</a:t>
            </a:r>
            <a:endParaRPr lang="en-US" sz="1000" dirty="0"/>
          </a:p>
        </p:txBody>
      </p:sp>
    </p:spTree>
  </p:cSld>
  <p:clrMapOvr>
    <a:masterClrMapping/>
  </p:clrMapOvr>
  <p:transition advTm="5382"/>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1"/>
            <a:ext cx="3008313" cy="901700"/>
          </a:xfrm>
        </p:spPr>
        <p:txBody>
          <a:bodyPr>
            <a:normAutofit/>
          </a:bodyPr>
          <a:lstStyle/>
          <a:p>
            <a:r>
              <a:rPr lang="en-US" dirty="0" err="1"/>
              <a:t>Teena</a:t>
            </a:r>
            <a:r>
              <a:rPr lang="en-US" dirty="0"/>
              <a:t> </a:t>
            </a:r>
            <a:r>
              <a:rPr lang="en-US" dirty="0" smtClean="0"/>
              <a:t>Marie</a:t>
            </a:r>
            <a:r>
              <a:rPr lang="en-US" dirty="0"/>
              <a:t> </a:t>
            </a:r>
            <a:br>
              <a:rPr lang="en-US" dirty="0"/>
            </a:br>
            <a:r>
              <a:rPr lang="en-US" sz="1300" dirty="0"/>
              <a:t>By </a:t>
            </a:r>
            <a:r>
              <a:rPr lang="en-US" sz="1300" dirty="0" err="1"/>
              <a:t>Mumia</a:t>
            </a:r>
            <a:r>
              <a:rPr lang="en-US" sz="1300" dirty="0"/>
              <a:t> Abu </a:t>
            </a:r>
            <a:r>
              <a:rPr lang="en-US" sz="1300" dirty="0" smtClean="0"/>
              <a:t>Jamal  </a:t>
            </a:r>
            <a:r>
              <a:rPr lang="en-US" sz="1300" dirty="0"/>
              <a:t>January 07, 2010 </a:t>
            </a:r>
            <a:br>
              <a:rPr lang="en-US" sz="1300" dirty="0"/>
            </a:br>
            <a:endParaRPr lang="en-US" sz="13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52116" y="990599"/>
            <a:ext cx="3453685" cy="3531471"/>
          </a:xfrm>
        </p:spPr>
      </p:pic>
      <p:sp>
        <p:nvSpPr>
          <p:cNvPr id="4" name="Text Placeholder 3"/>
          <p:cNvSpPr>
            <a:spLocks noGrp="1"/>
          </p:cNvSpPr>
          <p:nvPr>
            <p:ph type="body" sz="half" idx="2"/>
          </p:nvPr>
        </p:nvSpPr>
        <p:spPr>
          <a:xfrm>
            <a:off x="304800" y="838201"/>
            <a:ext cx="4114800" cy="5838680"/>
          </a:xfrm>
        </p:spPr>
        <p:txBody>
          <a:bodyPr>
            <a:normAutofit fontScale="92500"/>
          </a:bodyPr>
          <a:lstStyle/>
          <a:p>
            <a:r>
              <a:rPr lang="en-US" dirty="0"/>
              <a:t>The news came as a shock from a phone call with my wife, a die-hard fan, who broke the news that </a:t>
            </a:r>
            <a:r>
              <a:rPr lang="en-US" dirty="0" err="1"/>
              <a:t>Teena</a:t>
            </a:r>
            <a:r>
              <a:rPr lang="en-US" dirty="0"/>
              <a:t> Marie, the best musical half of the </a:t>
            </a:r>
            <a:r>
              <a:rPr lang="en-US" dirty="0" err="1"/>
              <a:t>Funkster</a:t>
            </a:r>
            <a:r>
              <a:rPr lang="en-US" dirty="0"/>
              <a:t>, Rick “Super-Freak” James, had died.</a:t>
            </a:r>
          </a:p>
          <a:p>
            <a:r>
              <a:rPr lang="en-US" dirty="0"/>
              <a:t>In that split second between shock and disbelief came recollections of her stage performances, her splendid mezzo soprano and alto, her adept guitar play and her collaborations with James, which produced such monster hits as “Fire and Desire,” “Square Biz” and her solo, “Lover Girl,” where she sang and strummed with wild abandon.</a:t>
            </a:r>
          </a:p>
          <a:p>
            <a:r>
              <a:rPr lang="en-US" dirty="0"/>
              <a:t>She was the first white act signed to Motown Records, and her singing was so soulful that many fans who fell in love with her expression were shocked to discover she was white – probably because the company didn’t put out her photo.</a:t>
            </a:r>
          </a:p>
          <a:p>
            <a:r>
              <a:rPr lang="en-US" dirty="0"/>
              <a:t>While Paul McCartney and Michael Jackson performed a hit record and video as “Ebony and Ivory,” </a:t>
            </a:r>
            <a:r>
              <a:rPr lang="en-US" dirty="0" err="1"/>
              <a:t>Teena</a:t>
            </a:r>
            <a:r>
              <a:rPr lang="en-US" dirty="0"/>
              <a:t> Marie and Rick James performed an erotic movement that blazed across stages and over airwaves.</a:t>
            </a:r>
          </a:p>
          <a:p>
            <a:r>
              <a:rPr lang="en-US" dirty="0"/>
              <a:t>Their simulated love play between “Fire and Desire” lit millions of barely licit fantasies and became soul and funk standards for years.</a:t>
            </a:r>
          </a:p>
          <a:p>
            <a:r>
              <a:rPr lang="en-US" dirty="0"/>
              <a:t>At the intersection of 20th century Black music, where funk, soul and R&amp;B intertwined, stood </a:t>
            </a:r>
            <a:r>
              <a:rPr lang="en-US" dirty="0" err="1"/>
              <a:t>Teena</a:t>
            </a:r>
            <a:r>
              <a:rPr lang="en-US" dirty="0"/>
              <a:t> Marie, whirling like a dervish, her wail on fire, aglow with her hot guitar.</a:t>
            </a:r>
          </a:p>
          <a:p>
            <a:r>
              <a:rPr lang="en-US" dirty="0" err="1"/>
              <a:t>Teena</a:t>
            </a:r>
            <a:r>
              <a:rPr lang="en-US" dirty="0"/>
              <a:t> Marie, who reportedly died in her sleep, was 54.</a:t>
            </a:r>
          </a:p>
          <a:p>
            <a:endParaRPr lang="en-US" dirty="0"/>
          </a:p>
        </p:txBody>
      </p:sp>
      <p:sp>
        <p:nvSpPr>
          <p:cNvPr id="5" name="Rectangle 4"/>
          <p:cNvSpPr/>
          <p:nvPr/>
        </p:nvSpPr>
        <p:spPr>
          <a:xfrm>
            <a:off x="4876800" y="6399882"/>
            <a:ext cx="3810000" cy="276999"/>
          </a:xfrm>
          <a:prstGeom prst="rect">
            <a:avLst/>
          </a:prstGeom>
        </p:spPr>
        <p:txBody>
          <a:bodyPr wrap="square">
            <a:spAutoFit/>
          </a:bodyPr>
          <a:lstStyle/>
          <a:p>
            <a:r>
              <a:rPr lang="en-US" sz="1200" dirty="0"/>
              <a:t>http://traffic.libsyn.com/mumiapodcast/TeenaMarie.mp3</a:t>
            </a:r>
          </a:p>
        </p:txBody>
      </p:sp>
      <p:sp>
        <p:nvSpPr>
          <p:cNvPr id="7" name="TextBox 6"/>
          <p:cNvSpPr txBox="1"/>
          <p:nvPr/>
        </p:nvSpPr>
        <p:spPr>
          <a:xfrm>
            <a:off x="4875727" y="4659868"/>
            <a:ext cx="3429000" cy="369332"/>
          </a:xfrm>
          <a:prstGeom prst="rect">
            <a:avLst/>
          </a:prstGeom>
          <a:noFill/>
        </p:spPr>
        <p:txBody>
          <a:bodyPr wrap="square" rtlCol="0">
            <a:spAutoFit/>
          </a:bodyPr>
          <a:lstStyle/>
          <a:p>
            <a:pPr algn="ctr"/>
            <a:r>
              <a:rPr lang="en-US" dirty="0" err="1" smtClean="0"/>
              <a:t>Teena</a:t>
            </a:r>
            <a:r>
              <a:rPr lang="en-US" dirty="0" smtClean="0"/>
              <a:t> Marie (</a:t>
            </a:r>
            <a:r>
              <a:rPr lang="en-US" sz="1400" dirty="0" smtClean="0"/>
              <a:t>1956- 2010)</a:t>
            </a:r>
            <a:endParaRPr lang="en-US" sz="1400" dirty="0"/>
          </a:p>
        </p:txBody>
      </p:sp>
    </p:spTree>
    <p:extLst>
      <p:ext uri="{BB962C8B-B14F-4D97-AF65-F5344CB8AC3E}">
        <p14:creationId xmlns:p14="http://schemas.microsoft.com/office/powerpoint/2010/main" val="5341171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3886200" cy="762000"/>
          </a:xfrm>
        </p:spPr>
        <p:txBody>
          <a:bodyPr>
            <a:normAutofit/>
          </a:bodyPr>
          <a:lstStyle/>
          <a:p>
            <a:r>
              <a:rPr lang="en-US" u="sng" dirty="0" smtClean="0"/>
              <a:t>Howard </a:t>
            </a:r>
            <a:r>
              <a:rPr lang="en-US" u="sng" dirty="0" err="1" smtClean="0"/>
              <a:t>Zinn</a:t>
            </a:r>
            <a:r>
              <a:rPr lang="en-US" u="sng" dirty="0" smtClean="0"/>
              <a:t>, Master Historian</a:t>
            </a:r>
            <a:r>
              <a:rPr lang="en-US" dirty="0" smtClean="0"/>
              <a:t> </a:t>
            </a:r>
            <a:br>
              <a:rPr lang="en-US" dirty="0" smtClean="0"/>
            </a:br>
            <a:endParaRPr lang="en-US" dirty="0"/>
          </a:p>
        </p:txBody>
      </p:sp>
      <p:pic>
        <p:nvPicPr>
          <p:cNvPr id="5" name="Content Placeholder 4" descr="Howard Zinn.jpg"/>
          <p:cNvPicPr>
            <a:picLocks noGrp="1" noChangeAspect="1"/>
          </p:cNvPicPr>
          <p:nvPr>
            <p:ph idx="1"/>
          </p:nvPr>
        </p:nvPicPr>
        <p:blipFill>
          <a:blip r:embed="rId3" cstate="print"/>
          <a:stretch>
            <a:fillRect/>
          </a:stretch>
        </p:blipFill>
        <p:spPr>
          <a:xfrm>
            <a:off x="5562601" y="1295401"/>
            <a:ext cx="2679660" cy="3420269"/>
          </a:xfrm>
        </p:spPr>
      </p:pic>
      <p:sp>
        <p:nvSpPr>
          <p:cNvPr id="4" name="Text Placeholder 3"/>
          <p:cNvSpPr>
            <a:spLocks noGrp="1"/>
          </p:cNvSpPr>
          <p:nvPr>
            <p:ph type="body" sz="half" idx="2"/>
          </p:nvPr>
        </p:nvSpPr>
        <p:spPr>
          <a:xfrm>
            <a:off x="457200" y="609600"/>
            <a:ext cx="4495800" cy="6096000"/>
          </a:xfrm>
        </p:spPr>
        <p:txBody>
          <a:bodyPr>
            <a:normAutofit fontScale="70000" lnSpcReduction="20000"/>
          </a:bodyPr>
          <a:lstStyle/>
          <a:p>
            <a:r>
              <a:rPr lang="en-US" b="1" u="sng" dirty="0" smtClean="0"/>
              <a:t>By </a:t>
            </a:r>
            <a:r>
              <a:rPr lang="en-US" b="1" u="sng" dirty="0" err="1" smtClean="0"/>
              <a:t>Mumia</a:t>
            </a:r>
            <a:r>
              <a:rPr lang="en-US" b="1" u="sng" dirty="0" smtClean="0"/>
              <a:t> Abu-Jamal</a:t>
            </a:r>
          </a:p>
          <a:p>
            <a:endParaRPr lang="en-US" dirty="0" smtClean="0"/>
          </a:p>
          <a:p>
            <a:r>
              <a:rPr lang="en-US" dirty="0" smtClean="0"/>
              <a:t>    It should surprise no one when a man, nearly 90, dies.  It is as natural as moonlight, as regular as a rainbow after a summer shower. </a:t>
            </a:r>
          </a:p>
          <a:p>
            <a:r>
              <a:rPr lang="en-US" dirty="0" smtClean="0"/>
              <a:t>    And yet, the passing of Howard </a:t>
            </a:r>
            <a:r>
              <a:rPr lang="en-US" dirty="0" err="1" smtClean="0"/>
              <a:t>Zinn</a:t>
            </a:r>
            <a:r>
              <a:rPr lang="en-US" dirty="0" smtClean="0"/>
              <a:t> surprises.  He was a few months shy of 90, true, but he was still a bright eyed and brilliant lecturer, whose sense of humor gave a wondrous sparkle to his speeches and humanized his writing. </a:t>
            </a:r>
          </a:p>
          <a:p>
            <a:r>
              <a:rPr lang="en-US" dirty="0" smtClean="0"/>
              <a:t>    He is perhaps best known for his masterwork, </a:t>
            </a:r>
            <a:r>
              <a:rPr lang="en-US" u="sng" dirty="0" smtClean="0"/>
              <a:t>A People's History of the United States; 1492 - Present,</a:t>
            </a:r>
            <a:r>
              <a:rPr lang="en-US" dirty="0" smtClean="0"/>
              <a:t> (Harper Collins, 1980/2003. which sold millions of copies.  </a:t>
            </a:r>
            <a:r>
              <a:rPr lang="en-US" dirty="0" err="1" smtClean="0"/>
              <a:t>Zinn</a:t>
            </a:r>
            <a:r>
              <a:rPr lang="en-US" dirty="0" smtClean="0"/>
              <a:t> was an adherent of the 'history from below' school of history, and wrote from the perspective of the bottoms of societies, not the top.  He wrote about  Black slaves fighting for freedom, Native folks fighting for sovereignty, poor white workers fighting for the right to unionize, women fighting for the right to work and vote, soldiers, gay folks, prisoners, and students struggling to learn about the history of their country. </a:t>
            </a:r>
          </a:p>
          <a:p>
            <a:r>
              <a:rPr lang="en-US" dirty="0" smtClean="0"/>
              <a:t>    And while </a:t>
            </a:r>
            <a:r>
              <a:rPr lang="en-US" dirty="0" err="1" smtClean="0"/>
              <a:t>Zinn</a:t>
            </a:r>
            <a:r>
              <a:rPr lang="en-US" dirty="0" smtClean="0"/>
              <a:t> was indeed a brilliant, ground-breaking historian, he didn't write about the poor from a scholars distance; he grew up desperately poor in New York, joined the Air Force during World War II, and became a bombardier.  Like many young service members, he read incessantly. When he left the service, he used the G. I. Bill to study at Columbia where he earned his Ph.D. </a:t>
            </a:r>
          </a:p>
          <a:p>
            <a:r>
              <a:rPr lang="en-US" dirty="0" smtClean="0"/>
              <a:t>    And while he earned an advanced degree, he learned things he hadn't planned on when he taught at </a:t>
            </a:r>
            <a:r>
              <a:rPr lang="en-US" dirty="0" err="1" smtClean="0"/>
              <a:t>Spelman</a:t>
            </a:r>
            <a:r>
              <a:rPr lang="en-US" dirty="0" smtClean="0"/>
              <a:t> College in Atlanta, GA, for his teaching took place during the eruption of the Civil Rights movement, and student protests against the U.S. apartheid system of segregation.  </a:t>
            </a:r>
            <a:r>
              <a:rPr lang="en-US" dirty="0" err="1" smtClean="0"/>
              <a:t>Spelman</a:t>
            </a:r>
            <a:r>
              <a:rPr lang="en-US" dirty="0" smtClean="0"/>
              <a:t>, a Black women's college, had its share of activists, who, when they tried to leaflet, were stopped, threatened and prevented from leafleting by the cops. </a:t>
            </a:r>
          </a:p>
          <a:p>
            <a:r>
              <a:rPr lang="en-US" dirty="0" smtClean="0"/>
              <a:t>    </a:t>
            </a:r>
            <a:r>
              <a:rPr lang="en-US" dirty="0" err="1" smtClean="0"/>
              <a:t>Zinn</a:t>
            </a:r>
            <a:r>
              <a:rPr lang="en-US" dirty="0" smtClean="0"/>
              <a:t>, teaching legal history and constitutional law to many of these students, learned that what the law books and cases said meant nothing in the real-life world of Georgian apartheid. In his 1990 book, </a:t>
            </a:r>
            <a:r>
              <a:rPr lang="en-US" u="sng" dirty="0" smtClean="0"/>
              <a:t>Declarations of Independence</a:t>
            </a:r>
            <a:r>
              <a:rPr lang="en-US" dirty="0" smtClean="0"/>
              <a:t>, </a:t>
            </a:r>
            <a:r>
              <a:rPr lang="en-US" dirty="0" err="1" smtClean="0"/>
              <a:t>Zinn</a:t>
            </a:r>
            <a:r>
              <a:rPr lang="en-US" dirty="0" smtClean="0"/>
              <a:t> wrote: </a:t>
            </a:r>
          </a:p>
          <a:p>
            <a:r>
              <a:rPr lang="en-US" dirty="0" smtClean="0"/>
              <a:t>                    The law was plain.  A series of Supreme Court decisions made </a:t>
            </a:r>
            <a:br>
              <a:rPr lang="en-US" dirty="0" smtClean="0"/>
            </a:br>
            <a:r>
              <a:rPr lang="en-US" dirty="0" smtClean="0"/>
              <a:t>                    the right to distribute leaflets on a public street absolute. It  </a:t>
            </a:r>
            <a:br>
              <a:rPr lang="en-US" dirty="0" smtClean="0"/>
            </a:br>
            <a:r>
              <a:rPr lang="en-US" dirty="0" smtClean="0"/>
              <a:t>                    would be hard to find something in the Bill of Rights that was </a:t>
            </a:r>
            <a:br>
              <a:rPr lang="en-US" dirty="0" smtClean="0"/>
            </a:br>
            <a:r>
              <a:rPr lang="en-US" dirty="0" smtClean="0"/>
              <a:t>                    more clear cut than this. </a:t>
            </a:r>
            <a:br>
              <a:rPr lang="en-US" dirty="0" smtClean="0"/>
            </a:br>
            <a:r>
              <a:rPr lang="en-US" dirty="0" smtClean="0"/>
              <a:t>                    I told my students this.  But I knew immediately that I must tell </a:t>
            </a:r>
            <a:br>
              <a:rPr lang="en-US" dirty="0" smtClean="0"/>
            </a:br>
            <a:r>
              <a:rPr lang="en-US" dirty="0" smtClean="0"/>
              <a:t>                    them something else; that the law didn't much matter. If they </a:t>
            </a:r>
            <a:br>
              <a:rPr lang="en-US" dirty="0" smtClean="0"/>
            </a:br>
            <a:r>
              <a:rPr lang="en-US" dirty="0" smtClean="0"/>
              <a:t>                    began handing out leaflets on Peachtree street and a white </a:t>
            </a:r>
            <a:br>
              <a:rPr lang="en-US" dirty="0" smtClean="0"/>
            </a:br>
            <a:r>
              <a:rPr lang="en-US" dirty="0" smtClean="0"/>
              <a:t>                    policeman (all police were white in Atlanta at the time), came </a:t>
            </a:r>
            <a:br>
              <a:rPr lang="en-US" dirty="0" smtClean="0"/>
            </a:br>
            <a:r>
              <a:rPr lang="en-US" dirty="0" smtClean="0"/>
              <a:t>                    along and said "Move!" what could they do?  Cite the </a:t>
            </a:r>
            <a:br>
              <a:rPr lang="en-US" dirty="0" smtClean="0"/>
            </a:br>
            <a:r>
              <a:rPr lang="en-US" dirty="0" smtClean="0"/>
              <a:t>                    relevant Supreme Court cases to the policeman. {p.198} </a:t>
            </a:r>
          </a:p>
          <a:p>
            <a:r>
              <a:rPr lang="en-US" dirty="0" smtClean="0"/>
              <a:t>This was Atlanta: 1961, and the Movement taught </a:t>
            </a:r>
            <a:r>
              <a:rPr lang="en-US" dirty="0" err="1" smtClean="0"/>
              <a:t>Zinn</a:t>
            </a:r>
            <a:r>
              <a:rPr lang="en-US" dirty="0" smtClean="0"/>
              <a:t> many realities about America. </a:t>
            </a:r>
          </a:p>
          <a:p>
            <a:r>
              <a:rPr lang="en-US" dirty="0" smtClean="0"/>
              <a:t>    Howard </a:t>
            </a:r>
            <a:r>
              <a:rPr lang="en-US" dirty="0" err="1" smtClean="0"/>
              <a:t>Zinn</a:t>
            </a:r>
            <a:r>
              <a:rPr lang="en-US" dirty="0" smtClean="0"/>
              <a:t>.  Historian. Activist. Playwright. Prodigious writer. Father of the People's History movement.  Friend. </a:t>
            </a:r>
          </a:p>
          <a:p>
            <a:endParaRPr lang="en-US" dirty="0" smtClean="0"/>
          </a:p>
          <a:p>
            <a:r>
              <a:rPr lang="en-US" dirty="0" smtClean="0"/>
              <a:t>©2010 </a:t>
            </a:r>
            <a:r>
              <a:rPr lang="en-US" dirty="0" err="1" smtClean="0"/>
              <a:t>maj</a:t>
            </a:r>
            <a:r>
              <a:rPr lang="en-US" dirty="0" smtClean="0"/>
              <a:t> </a:t>
            </a:r>
          </a:p>
          <a:p>
            <a:endParaRPr lang="en-US" dirty="0"/>
          </a:p>
        </p:txBody>
      </p:sp>
      <p:sp>
        <p:nvSpPr>
          <p:cNvPr id="6" name="TextBox 5"/>
          <p:cNvSpPr txBox="1"/>
          <p:nvPr/>
        </p:nvSpPr>
        <p:spPr>
          <a:xfrm>
            <a:off x="6019800" y="4800600"/>
            <a:ext cx="2441502" cy="369332"/>
          </a:xfrm>
          <a:prstGeom prst="rect">
            <a:avLst/>
          </a:prstGeom>
          <a:noFill/>
        </p:spPr>
        <p:txBody>
          <a:bodyPr wrap="none" rtlCol="0">
            <a:spAutoFit/>
          </a:bodyPr>
          <a:lstStyle/>
          <a:p>
            <a:r>
              <a:rPr lang="en-US" dirty="0" smtClean="0"/>
              <a:t>Howard </a:t>
            </a:r>
            <a:r>
              <a:rPr lang="en-US" dirty="0" err="1" smtClean="0"/>
              <a:t>Zinn</a:t>
            </a:r>
            <a:r>
              <a:rPr lang="en-US" dirty="0" smtClean="0"/>
              <a:t> </a:t>
            </a:r>
            <a:r>
              <a:rPr lang="en-US" sz="1400" dirty="0" smtClean="0"/>
              <a:t>(1922 – 2010)</a:t>
            </a:r>
            <a:endParaRPr lang="en-US" sz="1400" dirty="0"/>
          </a:p>
        </p:txBody>
      </p:sp>
      <p:sp>
        <p:nvSpPr>
          <p:cNvPr id="3" name="TextBox 2"/>
          <p:cNvSpPr txBox="1"/>
          <p:nvPr/>
        </p:nvSpPr>
        <p:spPr>
          <a:xfrm>
            <a:off x="2970055" y="6514327"/>
            <a:ext cx="6099490" cy="276999"/>
          </a:xfrm>
          <a:prstGeom prst="rect">
            <a:avLst/>
          </a:prstGeom>
          <a:noFill/>
        </p:spPr>
        <p:txBody>
          <a:bodyPr wrap="none" rtlCol="0">
            <a:spAutoFit/>
          </a:bodyPr>
          <a:lstStyle/>
          <a:p>
            <a:r>
              <a:rPr lang="en-US" sz="1200" dirty="0"/>
              <a:t>http://www.prisonradio.org/audio/mumia/2010MAJ/01Jan10/1-29-10%20ZIN%20A%201.mp3</a:t>
            </a:r>
          </a:p>
        </p:txBody>
      </p:sp>
    </p:spTree>
  </p:cSld>
  <p:clrMapOvr>
    <a:masterClrMapping/>
  </p:clrMapOvr>
  <p:transition advTm="5569"/>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3008313" cy="609600"/>
          </a:xfrm>
        </p:spPr>
        <p:txBody>
          <a:bodyPr>
            <a:normAutofit/>
          </a:bodyPr>
          <a:lstStyle/>
          <a:p>
            <a:r>
              <a:rPr lang="en-US" u="sng" dirty="0"/>
              <a:t>Two Panthers Die</a:t>
            </a:r>
            <a:r>
              <a:rPr lang="en-US" dirty="0"/>
              <a:t> </a:t>
            </a:r>
            <a:br>
              <a:rPr lang="en-US" dirty="0"/>
            </a:br>
            <a:r>
              <a:rPr lang="en-US" sz="1200" u="sng" dirty="0" smtClean="0"/>
              <a:t>by  </a:t>
            </a:r>
            <a:r>
              <a:rPr lang="en-US" sz="1200" u="sng" dirty="0" err="1"/>
              <a:t>Mumia</a:t>
            </a:r>
            <a:r>
              <a:rPr lang="en-US" sz="1200" u="sng" dirty="0"/>
              <a:t> </a:t>
            </a:r>
            <a:r>
              <a:rPr lang="en-US" sz="1200" u="sng" dirty="0" smtClean="0"/>
              <a:t>Abu-Jamal  [3/17/11</a:t>
            </a:r>
            <a:r>
              <a:rPr lang="en-US" sz="1200" u="sng" dirty="0"/>
              <a:t>] </a:t>
            </a:r>
            <a:endParaRPr lang="en-US" sz="120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48400" y="3581400"/>
            <a:ext cx="2438400" cy="2564524"/>
          </a:xfrm>
        </p:spPr>
      </p:pic>
      <p:sp>
        <p:nvSpPr>
          <p:cNvPr id="4" name="Text Placeholder 3"/>
          <p:cNvSpPr>
            <a:spLocks noGrp="1"/>
          </p:cNvSpPr>
          <p:nvPr>
            <p:ph type="body" sz="half" idx="2"/>
          </p:nvPr>
        </p:nvSpPr>
        <p:spPr>
          <a:xfrm>
            <a:off x="152400" y="685801"/>
            <a:ext cx="3352800" cy="5893790"/>
          </a:xfrm>
        </p:spPr>
        <p:txBody>
          <a:bodyPr>
            <a:normAutofit fontScale="62500" lnSpcReduction="20000"/>
          </a:bodyPr>
          <a:lstStyle/>
          <a:p>
            <a:r>
              <a:rPr lang="en-US" dirty="0"/>
              <a:t>In a matter of months, two former high-ranking and prominent members of the Black Panther Party returned to their ancestors, largely unknown and barely reported. </a:t>
            </a:r>
            <a:br>
              <a:rPr lang="en-US" dirty="0"/>
            </a:br>
            <a:r>
              <a:rPr lang="en-US" dirty="0"/>
              <a:t>During the 1960's and '70's, they were well-known targets of government surveillance as well as efforts to imprison and destroy them. </a:t>
            </a:r>
            <a:br>
              <a:rPr lang="en-US" dirty="0"/>
            </a:br>
            <a:r>
              <a:rPr lang="en-US" dirty="0"/>
              <a:t>In Oct. 2010, Michael "</a:t>
            </a:r>
            <a:r>
              <a:rPr lang="en-US" dirty="0" err="1"/>
              <a:t>Ceteway</a:t>
            </a:r>
            <a:r>
              <a:rPr lang="en-US" dirty="0"/>
              <a:t>" Tabor, once head of the New York Ministry of Information of the Party, and also one of the heralded N.Y. Panther 21, died in </a:t>
            </a:r>
            <a:r>
              <a:rPr lang="en-US" dirty="0" err="1"/>
              <a:t>Luseka</a:t>
            </a:r>
            <a:r>
              <a:rPr lang="en-US" dirty="0"/>
              <a:t>, Zambia (South Africa) at the age of 64. </a:t>
            </a:r>
            <a:br>
              <a:rPr lang="en-US" dirty="0"/>
            </a:br>
            <a:r>
              <a:rPr lang="en-US" dirty="0"/>
              <a:t>In February of this year, Don "D.C." Cox, former national Field Marshal and member of the Party Central Committee died in his home in the South of France. “D.C.” was 74. </a:t>
            </a:r>
            <a:br>
              <a:rPr lang="en-US" dirty="0"/>
            </a:br>
            <a:r>
              <a:rPr lang="en-US" dirty="0"/>
              <a:t>"D.C.", as field marshal, headed military affairs and trained men and women in self-defense tactics. </a:t>
            </a:r>
            <a:br>
              <a:rPr lang="en-US" dirty="0"/>
            </a:br>
            <a:r>
              <a:rPr lang="en-US" dirty="0"/>
              <a:t>"</a:t>
            </a:r>
            <a:r>
              <a:rPr lang="en-US" dirty="0" err="1"/>
              <a:t>Cetewayo</a:t>
            </a:r>
            <a:r>
              <a:rPr lang="en-US" dirty="0"/>
              <a:t>", as one of the N.Y. 21, faced imprisonment for a police frame-up designed to destroy the </a:t>
            </a:r>
            <a:r>
              <a:rPr lang="en-US" dirty="0" err="1"/>
              <a:t>N.Y.Chapter</a:t>
            </a:r>
            <a:r>
              <a:rPr lang="en-US" dirty="0"/>
              <a:t>. Rather than trust his freedom to the courts, he skipped bail and left the U.S. “D.C.” faced charges in Baltimore, MD in connection with military action there, and split the country for the International Sections of the BPP in Algiers. He stayed and worked there for several years before migrating to France. </a:t>
            </a:r>
            <a:br>
              <a:rPr lang="en-US" dirty="0"/>
            </a:br>
            <a:r>
              <a:rPr lang="en-US" dirty="0"/>
              <a:t>Both men spent the balance of their lives in places far from the land of their birth. </a:t>
            </a:r>
            <a:br>
              <a:rPr lang="en-US" dirty="0"/>
            </a:br>
            <a:r>
              <a:rPr lang="en-US" dirty="0"/>
              <a:t>“D.C.” was born in Missouri in 1936. </a:t>
            </a:r>
            <a:br>
              <a:rPr lang="en-US" dirty="0"/>
            </a:br>
            <a:r>
              <a:rPr lang="en-US" dirty="0" err="1"/>
              <a:t>Cetewayo</a:t>
            </a:r>
            <a:r>
              <a:rPr lang="en-US" dirty="0"/>
              <a:t> was born in New York in 1946. </a:t>
            </a:r>
            <a:br>
              <a:rPr lang="en-US" dirty="0"/>
            </a:br>
            <a:r>
              <a:rPr lang="en-US" dirty="0"/>
              <a:t>Both men wrote articles in the national newspaper; “D.C.” on military matters; </a:t>
            </a:r>
            <a:r>
              <a:rPr lang="en-US" dirty="0" err="1"/>
              <a:t>Cetewayo</a:t>
            </a:r>
            <a:r>
              <a:rPr lang="en-US" dirty="0"/>
              <a:t> wrote an article that was so popular that it was later reproduced and distributed nationally, entitled "Capitalism &amp; Dope = Genocide." It was made into a pamphlet and distributed internationally. </a:t>
            </a:r>
            <a:br>
              <a:rPr lang="en-US" dirty="0"/>
            </a:br>
            <a:r>
              <a:rPr lang="en-US" dirty="0" err="1"/>
              <a:t>Cetewayo</a:t>
            </a:r>
            <a:r>
              <a:rPr lang="en-US" dirty="0"/>
              <a:t> had a deep, actor's voice, and was a powerful public speaker. Indeed, he introduced Huey P. Newton, Minister of Defense, when he spoke at the Revolutionary Peoples Constitutional Convention in Philadelphia, PA, in summer, 1970. </a:t>
            </a:r>
            <a:br>
              <a:rPr lang="en-US" dirty="0"/>
            </a:br>
            <a:r>
              <a:rPr lang="en-US" dirty="0"/>
              <a:t>“D.C.” was a soft-spoken and basically shy man, who rarely spoke to big groups. He was patient, down-to-earth and deeply cared about rank and file members. </a:t>
            </a:r>
            <a:br>
              <a:rPr lang="en-US" dirty="0"/>
            </a:br>
            <a:r>
              <a:rPr lang="en-US" dirty="0"/>
              <a:t>Both men wrote books about their lives in the Party, but neither of their works have yet to be published. </a:t>
            </a:r>
            <a:br>
              <a:rPr lang="en-US" dirty="0"/>
            </a:br>
            <a:r>
              <a:rPr lang="en-US" dirty="0"/>
              <a:t>They believed in Black Revolution, the right of armed self-defense, and the establishment of a Black Revolutionary political party to help usher in Black national independence and freedom. </a:t>
            </a:r>
            <a:br>
              <a:rPr lang="en-US" dirty="0"/>
            </a:br>
            <a:r>
              <a:rPr lang="en-US" dirty="0"/>
              <a:t>They fought as warriors for those beliefs, and never stopped believing. </a:t>
            </a:r>
            <a:br>
              <a:rPr lang="en-US" dirty="0"/>
            </a:br>
            <a:r>
              <a:rPr lang="en-US" dirty="0"/>
              <a:t>They died on different continents, but their hearts remained in Black America.</a:t>
            </a:r>
          </a:p>
          <a:p>
            <a:r>
              <a:rPr lang="en-US" dirty="0"/>
              <a:t/>
            </a:r>
            <a:br>
              <a:rPr lang="en-US" dirty="0"/>
            </a:br>
            <a:r>
              <a:rPr lang="en-US" dirty="0" smtClean="0"/>
              <a:t>© 2011 </a:t>
            </a:r>
            <a:r>
              <a:rPr lang="en-US" dirty="0" err="1"/>
              <a:t>maj</a:t>
            </a:r>
            <a:r>
              <a:rPr lang="en-US" dirty="0"/>
              <a:t> </a:t>
            </a:r>
          </a:p>
          <a:p>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228601"/>
            <a:ext cx="3352800" cy="2235200"/>
          </a:xfrm>
          <a:prstGeom prst="rect">
            <a:avLst/>
          </a:prstGeom>
        </p:spPr>
      </p:pic>
      <p:sp>
        <p:nvSpPr>
          <p:cNvPr id="7" name="TextBox 6"/>
          <p:cNvSpPr txBox="1"/>
          <p:nvPr/>
        </p:nvSpPr>
        <p:spPr>
          <a:xfrm>
            <a:off x="6248401" y="6180893"/>
            <a:ext cx="2438400" cy="338554"/>
          </a:xfrm>
          <a:prstGeom prst="rect">
            <a:avLst/>
          </a:prstGeom>
          <a:noFill/>
        </p:spPr>
        <p:txBody>
          <a:bodyPr wrap="square" rtlCol="0">
            <a:spAutoFit/>
          </a:bodyPr>
          <a:lstStyle/>
          <a:p>
            <a:r>
              <a:rPr lang="en-US" sz="1600" dirty="0" smtClean="0"/>
              <a:t>Donald “DC” Cox </a:t>
            </a:r>
            <a:r>
              <a:rPr lang="en-US" sz="1100" dirty="0" smtClean="0"/>
              <a:t> (1936-2011)</a:t>
            </a:r>
            <a:endParaRPr lang="en-US" sz="1100" dirty="0"/>
          </a:p>
        </p:txBody>
      </p:sp>
      <p:sp>
        <p:nvSpPr>
          <p:cNvPr id="8" name="TextBox 7"/>
          <p:cNvSpPr txBox="1"/>
          <p:nvPr/>
        </p:nvSpPr>
        <p:spPr>
          <a:xfrm>
            <a:off x="4114802" y="2463801"/>
            <a:ext cx="3352799" cy="369332"/>
          </a:xfrm>
          <a:prstGeom prst="rect">
            <a:avLst/>
          </a:prstGeom>
          <a:noFill/>
        </p:spPr>
        <p:txBody>
          <a:bodyPr wrap="square" rtlCol="0">
            <a:spAutoFit/>
          </a:bodyPr>
          <a:lstStyle/>
          <a:p>
            <a:r>
              <a:rPr lang="en-US" dirty="0"/>
              <a:t>Michael "</a:t>
            </a:r>
            <a:r>
              <a:rPr lang="en-US" dirty="0" err="1"/>
              <a:t>Ceteway</a:t>
            </a:r>
            <a:r>
              <a:rPr lang="en-US" dirty="0"/>
              <a:t>" </a:t>
            </a:r>
            <a:r>
              <a:rPr lang="en-US" dirty="0" smtClean="0"/>
              <a:t>Tabor </a:t>
            </a:r>
            <a:r>
              <a:rPr lang="en-US" sz="1100" dirty="0" smtClean="0"/>
              <a:t>(1946-2010)</a:t>
            </a:r>
            <a:endParaRPr lang="en-US" sz="1100" dirty="0"/>
          </a:p>
        </p:txBody>
      </p:sp>
      <p:sp>
        <p:nvSpPr>
          <p:cNvPr id="9" name="TextBox 8"/>
          <p:cNvSpPr txBox="1"/>
          <p:nvPr/>
        </p:nvSpPr>
        <p:spPr>
          <a:xfrm>
            <a:off x="4114800" y="2960133"/>
            <a:ext cx="4572000" cy="461665"/>
          </a:xfrm>
          <a:prstGeom prst="rect">
            <a:avLst/>
          </a:prstGeom>
          <a:noFill/>
        </p:spPr>
        <p:txBody>
          <a:bodyPr wrap="square" rtlCol="0" anchor="ctr" anchorCtr="1">
            <a:spAutoFit/>
          </a:bodyPr>
          <a:lstStyle/>
          <a:p>
            <a:r>
              <a:rPr lang="en-US" sz="2400" dirty="0" smtClean="0"/>
              <a:t>Hero(s) of the People</a:t>
            </a:r>
            <a:endParaRPr lang="en-US" sz="2400" dirty="0"/>
          </a:p>
        </p:txBody>
      </p:sp>
      <p:sp>
        <p:nvSpPr>
          <p:cNvPr id="10" name="Rectangle 9"/>
          <p:cNvSpPr/>
          <p:nvPr/>
        </p:nvSpPr>
        <p:spPr>
          <a:xfrm>
            <a:off x="3182110" y="6579591"/>
            <a:ext cx="5943601" cy="276999"/>
          </a:xfrm>
          <a:prstGeom prst="rect">
            <a:avLst/>
          </a:prstGeom>
        </p:spPr>
        <p:txBody>
          <a:bodyPr wrap="square">
            <a:spAutoFit/>
          </a:bodyPr>
          <a:lstStyle/>
          <a:p>
            <a:r>
              <a:rPr lang="en-US" sz="1200" dirty="0"/>
              <a:t>http://www.prisonradio.org/audio/mumia/2011MAJ/Mar2011/TwoPanthersDie_long.mp3</a:t>
            </a:r>
          </a:p>
        </p:txBody>
      </p:sp>
    </p:spTree>
    <p:extLst>
      <p:ext uri="{BB962C8B-B14F-4D97-AF65-F5344CB8AC3E}">
        <p14:creationId xmlns:p14="http://schemas.microsoft.com/office/powerpoint/2010/main" val="1987828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4191000" cy="685799"/>
          </a:xfrm>
        </p:spPr>
        <p:txBody>
          <a:bodyPr>
            <a:normAutofit fontScale="90000"/>
          </a:bodyPr>
          <a:lstStyle/>
          <a:p>
            <a:r>
              <a:rPr lang="en-US" sz="1600" u="sng" dirty="0"/>
              <a:t>GERONIMO </a:t>
            </a:r>
            <a:r>
              <a:rPr lang="en-US" sz="1600" u="sng" dirty="0" smtClean="0"/>
              <a:t> [Elmer </a:t>
            </a:r>
            <a:r>
              <a:rPr lang="en-US" sz="1600" u="sng" dirty="0"/>
              <a:t>G. Pratt] Returns to His Ancestors</a:t>
            </a:r>
            <a:r>
              <a:rPr lang="en-US" sz="1600" dirty="0"/>
              <a:t> </a:t>
            </a:r>
            <a:br>
              <a:rPr lang="en-US" sz="1600" dirty="0"/>
            </a:br>
            <a:r>
              <a:rPr lang="en-US" sz="1100" dirty="0" smtClean="0"/>
              <a:t>By </a:t>
            </a:r>
            <a:r>
              <a:rPr lang="en-US" sz="1100" dirty="0" err="1" smtClean="0"/>
              <a:t>Mumia</a:t>
            </a:r>
            <a:r>
              <a:rPr lang="en-US" sz="1100" dirty="0" smtClean="0"/>
              <a:t> Abu Jamal </a:t>
            </a:r>
            <a:r>
              <a:rPr lang="en-US" sz="1100" u="sng" dirty="0" smtClean="0"/>
              <a:t>[col</a:t>
            </a:r>
            <a:r>
              <a:rPr lang="en-US" sz="1100" u="sng" dirty="0"/>
              <a:t>. writ. 6/4/11] </a:t>
            </a:r>
            <a:r>
              <a:rPr lang="en-US" sz="1600" dirty="0"/>
              <a:t/>
            </a:r>
            <a:br>
              <a:rPr lang="en-US" sz="1600" dirty="0"/>
            </a:br>
            <a:endParaRPr lang="en-US" sz="16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37442" y="1143000"/>
            <a:ext cx="4739204" cy="2667000"/>
          </a:xfrm>
        </p:spPr>
      </p:pic>
      <p:sp>
        <p:nvSpPr>
          <p:cNvPr id="4" name="Text Placeholder 3"/>
          <p:cNvSpPr>
            <a:spLocks noGrp="1"/>
          </p:cNvSpPr>
          <p:nvPr>
            <p:ph type="body" sz="half" idx="2"/>
          </p:nvPr>
        </p:nvSpPr>
        <p:spPr>
          <a:xfrm>
            <a:off x="152400" y="762000"/>
            <a:ext cx="3886200" cy="6096000"/>
          </a:xfrm>
        </p:spPr>
        <p:txBody>
          <a:bodyPr>
            <a:normAutofit fontScale="77500" lnSpcReduction="20000"/>
          </a:bodyPr>
          <a:lstStyle/>
          <a:p>
            <a:r>
              <a:rPr lang="en-US" dirty="0"/>
              <a:t>On Thursday, June 2, 2011, came word that former Black Panther leader, Geronimo </a:t>
            </a:r>
            <a:r>
              <a:rPr lang="en-US" dirty="0" err="1"/>
              <a:t>Ji-Jaga</a:t>
            </a:r>
            <a:r>
              <a:rPr lang="en-US" dirty="0"/>
              <a:t> [nee Elmer G. Pratt) died in exile in Tanzania. </a:t>
            </a:r>
            <a:br>
              <a:rPr lang="en-US" dirty="0"/>
            </a:br>
            <a:r>
              <a:rPr lang="en-US" dirty="0"/>
              <a:t>Geronimo's life was one of intense and almost total warfare, from battles in his youth on behalf of the U.S. empire in the steaming jungles of Vietnam, to his membership and leadership of the L.A. chapter of the Black Panther Party, where he fought for his people. </a:t>
            </a:r>
            <a:br>
              <a:rPr lang="en-US" dirty="0"/>
            </a:br>
            <a:r>
              <a:rPr lang="en-US" dirty="0"/>
              <a:t>The FBI-inspired killing of L.A. Black Panther leader </a:t>
            </a:r>
            <a:r>
              <a:rPr lang="en-US" dirty="0" err="1"/>
              <a:t>Alprentice</a:t>
            </a:r>
            <a:r>
              <a:rPr lang="en-US" dirty="0"/>
              <a:t> "Bunchy" Carter led to Geronimo's rise as the chapter's deputy Minister of Defense, and during a police raid on the Central Avenue office on December 8th, 1969, Geronimo so prepared the site that it withstood over 6 hours of a police paramilitary assault with automatic weapons and grenades. </a:t>
            </a:r>
            <a:br>
              <a:rPr lang="en-US" dirty="0"/>
            </a:br>
            <a:r>
              <a:rPr lang="en-US" dirty="0"/>
              <a:t>Geronimo's prominence and shine in the shadows of Hollywood so disturbed the state, local and federal governments that they framed him for a murder that it was impossible for him to commit, and sent him to prison for 27 years. </a:t>
            </a:r>
            <a:br>
              <a:rPr lang="en-US" dirty="0"/>
            </a:br>
            <a:r>
              <a:rPr lang="en-US" dirty="0"/>
              <a:t>When he was freed, it was because of an insistent, national movement, and because federal government files revealed he was nearly 300 miles away when the murder took place, and the state's chief witness was not only an LAPD undercover agent, but a snitch for the L.A. DA's office as well as the L.A. Sheriff's Department, an agency that formerly employed him. </a:t>
            </a:r>
            <a:br>
              <a:rPr lang="en-US" dirty="0"/>
            </a:br>
            <a:r>
              <a:rPr lang="en-US" dirty="0"/>
              <a:t>Upon his liberation, Geronimo, after going across the country to thank his supporters, left the land of his birth and joined a small expatriate community near Dar </a:t>
            </a:r>
            <a:r>
              <a:rPr lang="en-US" dirty="0" err="1"/>
              <a:t>es</a:t>
            </a:r>
            <a:r>
              <a:rPr lang="en-US" dirty="0"/>
              <a:t> Salaam, Tanzania. </a:t>
            </a:r>
            <a:br>
              <a:rPr lang="en-US" dirty="0"/>
            </a:br>
            <a:r>
              <a:rPr lang="en-US" dirty="0"/>
              <a:t>Like several other ex-Panthers, he could never trust his life nor his freedom to the American government. </a:t>
            </a:r>
            <a:br>
              <a:rPr lang="en-US" dirty="0"/>
            </a:br>
            <a:r>
              <a:rPr lang="en-US" dirty="0"/>
              <a:t>And though he spent the balance of his years under a brilliant African sun, one suspects he longed for the rhythms of his native Louisiana, which remained in his speech and its accents. </a:t>
            </a:r>
            <a:br>
              <a:rPr lang="en-US" dirty="0"/>
            </a:br>
            <a:r>
              <a:rPr lang="en-US" dirty="0"/>
              <a:t>It was in Louisiana, after all, where he learned about Black armed self-defense, for this was fertile ground for the Deacons for Defense, and armed body which resisted and forcefully discouraged Ku Klux Klan violence in the region. </a:t>
            </a:r>
            <a:br>
              <a:rPr lang="en-US" dirty="0"/>
            </a:br>
            <a:r>
              <a:rPr lang="en-US" dirty="0"/>
              <a:t>Geronimo </a:t>
            </a:r>
            <a:r>
              <a:rPr lang="en-US" dirty="0" err="1"/>
              <a:t>Ji-Jaga</a:t>
            </a:r>
            <a:r>
              <a:rPr lang="en-US" dirty="0"/>
              <a:t>, a warrior for his people, returns to his ancestors. </a:t>
            </a:r>
            <a:endParaRPr lang="en-US" dirty="0" smtClean="0"/>
          </a:p>
          <a:p>
            <a:endParaRPr lang="en-US" dirty="0"/>
          </a:p>
          <a:p>
            <a:r>
              <a:rPr lang="en-US" dirty="0" smtClean="0"/>
              <a:t>©2011 </a:t>
            </a:r>
            <a:r>
              <a:rPr lang="en-US" dirty="0" err="1"/>
              <a:t>maj</a:t>
            </a:r>
            <a:r>
              <a:rPr lang="en-US" dirty="0"/>
              <a:t> </a:t>
            </a:r>
          </a:p>
          <a:p>
            <a:endParaRPr lang="en-US" dirty="0"/>
          </a:p>
        </p:txBody>
      </p:sp>
      <p:sp>
        <p:nvSpPr>
          <p:cNvPr id="5" name="Rectangle 4"/>
          <p:cNvSpPr/>
          <p:nvPr/>
        </p:nvSpPr>
        <p:spPr>
          <a:xfrm>
            <a:off x="4328445" y="6477001"/>
            <a:ext cx="4648200" cy="246221"/>
          </a:xfrm>
          <a:prstGeom prst="rect">
            <a:avLst/>
          </a:prstGeom>
        </p:spPr>
        <p:txBody>
          <a:bodyPr wrap="square">
            <a:spAutoFit/>
          </a:bodyPr>
          <a:lstStyle/>
          <a:p>
            <a:r>
              <a:rPr lang="en-US" sz="1000" dirty="0"/>
              <a:t>http://www.prisonradio.org/audio/mumia/2011MAJ/June2011/Geronimo_long.mp3</a:t>
            </a:r>
          </a:p>
        </p:txBody>
      </p:sp>
      <p:sp>
        <p:nvSpPr>
          <p:cNvPr id="7" name="TextBox 6"/>
          <p:cNvSpPr txBox="1"/>
          <p:nvPr/>
        </p:nvSpPr>
        <p:spPr>
          <a:xfrm>
            <a:off x="4250821" y="3886200"/>
            <a:ext cx="4963683" cy="369332"/>
          </a:xfrm>
          <a:prstGeom prst="rect">
            <a:avLst/>
          </a:prstGeom>
          <a:noFill/>
        </p:spPr>
        <p:txBody>
          <a:bodyPr wrap="square" rtlCol="0">
            <a:spAutoFit/>
          </a:bodyPr>
          <a:lstStyle/>
          <a:p>
            <a:pPr algn="ctr"/>
            <a:r>
              <a:rPr lang="en-US" dirty="0" smtClean="0"/>
              <a:t>Geronimo Pratt</a:t>
            </a:r>
            <a:r>
              <a:rPr lang="en-US" sz="1200" dirty="0" smtClean="0"/>
              <a:t> </a:t>
            </a:r>
            <a:r>
              <a:rPr lang="en-US" sz="1100" dirty="0" smtClean="0"/>
              <a:t>(1947 – 2011)</a:t>
            </a:r>
            <a:endParaRPr lang="en-US" sz="1100" dirty="0"/>
          </a:p>
        </p:txBody>
      </p:sp>
    </p:spTree>
    <p:extLst>
      <p:ext uri="{BB962C8B-B14F-4D97-AF65-F5344CB8AC3E}">
        <p14:creationId xmlns:p14="http://schemas.microsoft.com/office/powerpoint/2010/main" val="20863388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3581400" cy="685800"/>
          </a:xfrm>
        </p:spPr>
        <p:txBody>
          <a:bodyPr>
            <a:normAutofit fontScale="90000"/>
          </a:bodyPr>
          <a:lstStyle/>
          <a:p>
            <a:r>
              <a:rPr lang="en-US" sz="1600" u="sng" dirty="0"/>
              <a:t>SYLVIA ROBINSON: Rap's Mama Passes</a:t>
            </a:r>
            <a:r>
              <a:rPr lang="en-US" sz="1600" dirty="0"/>
              <a:t> </a:t>
            </a:r>
            <a:br>
              <a:rPr lang="en-US" sz="1600" dirty="0"/>
            </a:br>
            <a:r>
              <a:rPr lang="en-US" sz="900" u="sng" dirty="0"/>
              <a:t>[col. writ. 10/12/11] ©'11 </a:t>
            </a:r>
            <a:r>
              <a:rPr lang="en-US" sz="900" u="sng" dirty="0" err="1"/>
              <a:t>Mumia</a:t>
            </a:r>
            <a:r>
              <a:rPr lang="en-US" sz="900" u="sng" dirty="0"/>
              <a:t> Abu-Jamal</a:t>
            </a:r>
            <a:r>
              <a:rPr lang="en-US" sz="900" dirty="0"/>
              <a:t> </a:t>
            </a:r>
            <a:r>
              <a:rPr lang="en-US" dirty="0"/>
              <a:t/>
            </a:r>
            <a:br>
              <a:rPr lang="en-US" dirty="0"/>
            </a:b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37519" y="990600"/>
            <a:ext cx="3810000" cy="3810000"/>
          </a:xfrm>
        </p:spPr>
      </p:pic>
      <p:sp>
        <p:nvSpPr>
          <p:cNvPr id="4" name="Text Placeholder 3"/>
          <p:cNvSpPr>
            <a:spLocks noGrp="1"/>
          </p:cNvSpPr>
          <p:nvPr>
            <p:ph type="body" sz="half" idx="2"/>
          </p:nvPr>
        </p:nvSpPr>
        <p:spPr>
          <a:xfrm>
            <a:off x="152401" y="762000"/>
            <a:ext cx="3770313" cy="5867400"/>
          </a:xfrm>
        </p:spPr>
        <p:txBody>
          <a:bodyPr>
            <a:normAutofit fontScale="77500" lnSpcReduction="20000"/>
          </a:bodyPr>
          <a:lstStyle/>
          <a:p>
            <a:r>
              <a:rPr lang="en-US" b="1" dirty="0"/>
              <a:t>When one thinks of rap music, hundreds of names immediately pop up, but few outside the know would opt for Harlem's Sylvia Robinson.</a:t>
            </a:r>
            <a:endParaRPr lang="en-US" dirty="0"/>
          </a:p>
          <a:p>
            <a:r>
              <a:rPr lang="en-US" b="1" dirty="0"/>
              <a:t>For one thing, while she was a talented musician and singer, rap wasn't really her forte: she was more an RnB (Rhythm &amp; Blues), pop and Soul kind of woman.</a:t>
            </a:r>
            <a:r>
              <a:rPr lang="en-US" dirty="0"/>
              <a:t> </a:t>
            </a:r>
            <a:br>
              <a:rPr lang="en-US" dirty="0"/>
            </a:br>
            <a:r>
              <a:rPr lang="en-US" b="1" dirty="0"/>
              <a:t>Yet as fate would have it, she earned the title of the 'Mother of Hip Hop' by virtue of chance and necessity.</a:t>
            </a:r>
            <a:r>
              <a:rPr lang="en-US" dirty="0"/>
              <a:t> </a:t>
            </a:r>
          </a:p>
          <a:p>
            <a:r>
              <a:rPr lang="en-US" b="1" dirty="0"/>
              <a:t>Several years ago she was interviewed by noted cultural historian, James G. </a:t>
            </a:r>
            <a:r>
              <a:rPr lang="en-US" b="1" dirty="0" err="1"/>
              <a:t>Spady</a:t>
            </a:r>
            <a:r>
              <a:rPr lang="en-US" b="1" dirty="0"/>
              <a:t>. </a:t>
            </a:r>
            <a:r>
              <a:rPr lang="en-US" b="1" dirty="0" err="1"/>
              <a:t>Spady</a:t>
            </a:r>
            <a:r>
              <a:rPr lang="en-US" b="1" dirty="0"/>
              <a:t>, a weekly columnist for the </a:t>
            </a:r>
            <a:r>
              <a:rPr lang="en-US" b="1" dirty="0" err="1"/>
              <a:t>Phila</a:t>
            </a:r>
            <a:r>
              <a:rPr lang="en-US" b="1" dirty="0"/>
              <a:t>. paper, SCOOP U.S.A., and one of the co-authors of the 1999 book, Street Conscious Rap (Black History Museum </a:t>
            </a:r>
            <a:r>
              <a:rPr lang="en-US" b="1" dirty="0" err="1"/>
              <a:t>Umum</a:t>
            </a:r>
            <a:r>
              <a:rPr lang="en-US" b="1" dirty="0"/>
              <a:t> </a:t>
            </a:r>
            <a:r>
              <a:rPr lang="en-US" b="1" dirty="0" err="1"/>
              <a:t>Publ</a:t>
            </a:r>
            <a:r>
              <a:rPr lang="en-US" b="1" dirty="0"/>
              <a:t>.:</a:t>
            </a:r>
            <a:r>
              <a:rPr lang="en-US" b="1" dirty="0" err="1"/>
              <a:t>Phila</a:t>
            </a:r>
            <a:r>
              <a:rPr lang="en-US" b="1" dirty="0"/>
              <a:t>.), found Robinson describing her moment of revelation as a virtual spiritual experience. She went to a Harlem disco one night to attend her sister's birthday party. She was bored and depressed, until she saw something that struck her, telling </a:t>
            </a:r>
            <a:r>
              <a:rPr lang="en-US" b="1" dirty="0" err="1"/>
              <a:t>Spady</a:t>
            </a:r>
            <a:r>
              <a:rPr lang="en-US" b="1" dirty="0"/>
              <a:t>:</a:t>
            </a:r>
            <a:r>
              <a:rPr lang="en-US" dirty="0"/>
              <a:t> </a:t>
            </a:r>
          </a:p>
          <a:p>
            <a:r>
              <a:rPr lang="en-US" b="1" dirty="0"/>
              <a:t>"I was getting up in the balcony and I saw all these kids on the floor …And here was [a] fellow talking on a </a:t>
            </a:r>
            <a:r>
              <a:rPr lang="en-US" b="1" dirty="0" err="1"/>
              <a:t>mic</a:t>
            </a:r>
            <a:r>
              <a:rPr lang="en-US" b="1" dirty="0"/>
              <a:t> with music playing, and I saw if he told them to do this, or do that,</a:t>
            </a:r>
            <a:r>
              <a:rPr lang="en-US" dirty="0"/>
              <a:t> </a:t>
            </a:r>
            <a:r>
              <a:rPr lang="en-US" b="1" dirty="0"/>
              <a:t>they would do it …All of a sudden I felt a chill all over my body and a voice said to me, 'You put that on tape and you'll be out of all the trouble you've ever been In.' And all at once, I felt the chills all over my body, like the Holy Spirit overcoming me. And that's how it happened. It was really a Revelation of God how that happened."*</a:t>
            </a:r>
            <a:r>
              <a:rPr lang="en-US" dirty="0"/>
              <a:t> </a:t>
            </a:r>
          </a:p>
          <a:p>
            <a:r>
              <a:rPr lang="en-US" b="1" dirty="0"/>
              <a:t>Her tapes became records and that launched an urban and now global industry that accrues over $40 billion dollars a year today. Robinson started the </a:t>
            </a:r>
            <a:r>
              <a:rPr lang="en-US" b="1" dirty="0" err="1"/>
              <a:t>Sugarhill</a:t>
            </a:r>
            <a:r>
              <a:rPr lang="en-US" b="1" dirty="0"/>
              <a:t> Records label in the '70s. Robinson was part of the 1950s-era duo, Mickey &amp; Sylvia, which recorded "Love Is Strange."</a:t>
            </a:r>
            <a:r>
              <a:rPr lang="en-US" dirty="0"/>
              <a:t> </a:t>
            </a:r>
          </a:p>
          <a:p>
            <a:r>
              <a:rPr lang="en-US" b="1" dirty="0"/>
              <a:t>Her later piece, "Pillow Talk" was a sexy RnB and pop hit. She sang, played guitar, and wrote as well as produced music, of various genres.</a:t>
            </a:r>
            <a:r>
              <a:rPr lang="en-US" dirty="0"/>
              <a:t> </a:t>
            </a:r>
          </a:p>
          <a:p>
            <a:r>
              <a:rPr lang="en-US" b="1" dirty="0"/>
              <a:t>Sylvia Robinson passed away recently from congestive heart failure, according to published accounts, at 75 years of age, after a lifetime of making music.</a:t>
            </a:r>
            <a:r>
              <a:rPr lang="en-US" dirty="0"/>
              <a:t> </a:t>
            </a:r>
          </a:p>
          <a:p>
            <a:endParaRPr lang="en-US" dirty="0"/>
          </a:p>
        </p:txBody>
      </p:sp>
      <p:sp>
        <p:nvSpPr>
          <p:cNvPr id="7" name="TextBox 6"/>
          <p:cNvSpPr txBox="1"/>
          <p:nvPr/>
        </p:nvSpPr>
        <p:spPr>
          <a:xfrm>
            <a:off x="4648200" y="5181601"/>
            <a:ext cx="3962400" cy="307777"/>
          </a:xfrm>
          <a:prstGeom prst="rect">
            <a:avLst/>
          </a:prstGeom>
          <a:noFill/>
        </p:spPr>
        <p:txBody>
          <a:bodyPr wrap="square" rtlCol="0">
            <a:spAutoFit/>
          </a:bodyPr>
          <a:lstStyle/>
          <a:p>
            <a:pPr algn="ctr"/>
            <a:r>
              <a:rPr lang="en-US" sz="1400" dirty="0" smtClean="0"/>
              <a:t>Sylvia Robinson  </a:t>
            </a:r>
            <a:r>
              <a:rPr lang="en-US" sz="1000" dirty="0" smtClean="0"/>
              <a:t>(1936- 2011)</a:t>
            </a:r>
            <a:endParaRPr lang="en-US" sz="1000" dirty="0"/>
          </a:p>
        </p:txBody>
      </p:sp>
    </p:spTree>
    <p:extLst>
      <p:ext uri="{BB962C8B-B14F-4D97-AF65-F5344CB8AC3E}">
        <p14:creationId xmlns:p14="http://schemas.microsoft.com/office/powerpoint/2010/main" val="16803758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304800"/>
            <a:ext cx="3008313" cy="412750"/>
          </a:xfrm>
        </p:spPr>
        <p:txBody>
          <a:bodyPr>
            <a:noAutofit/>
          </a:bodyPr>
          <a:lstStyle/>
          <a:p>
            <a:r>
              <a:rPr lang="en-US" sz="1800" dirty="0" smtClean="0"/>
              <a:t>Gil Scott-Heron, radical poet </a:t>
            </a:r>
            <a:r>
              <a:rPr lang="en-US" sz="1200" dirty="0" smtClean="0"/>
              <a:t>(1949-2011)</a:t>
            </a:r>
            <a:endParaRPr lang="en-US" sz="1200" dirty="0"/>
          </a:p>
        </p:txBody>
      </p:sp>
      <p:pic>
        <p:nvPicPr>
          <p:cNvPr id="5" name="Content Placeholder 4" descr="gil scott heron2.jpg"/>
          <p:cNvPicPr>
            <a:picLocks noGrp="1" noChangeAspect="1"/>
          </p:cNvPicPr>
          <p:nvPr>
            <p:ph idx="1"/>
          </p:nvPr>
        </p:nvPicPr>
        <p:blipFill>
          <a:blip r:embed="rId3" cstate="print"/>
          <a:stretch>
            <a:fillRect/>
          </a:stretch>
        </p:blipFill>
        <p:spPr>
          <a:xfrm>
            <a:off x="5638801" y="1295401"/>
            <a:ext cx="2827460" cy="3774805"/>
          </a:xfrm>
        </p:spPr>
      </p:pic>
      <p:sp>
        <p:nvSpPr>
          <p:cNvPr id="4" name="Text Placeholder 3"/>
          <p:cNvSpPr>
            <a:spLocks noGrp="1"/>
          </p:cNvSpPr>
          <p:nvPr>
            <p:ph type="body" sz="half" idx="2"/>
          </p:nvPr>
        </p:nvSpPr>
        <p:spPr>
          <a:xfrm>
            <a:off x="457200" y="762000"/>
            <a:ext cx="4114800" cy="5867400"/>
          </a:xfrm>
        </p:spPr>
        <p:txBody>
          <a:bodyPr>
            <a:normAutofit fontScale="85000" lnSpcReduction="20000"/>
          </a:bodyPr>
          <a:lstStyle/>
          <a:p>
            <a:r>
              <a:rPr lang="en-US" b="1" dirty="0" smtClean="0"/>
              <a:t>By </a:t>
            </a:r>
            <a:r>
              <a:rPr lang="en-US" b="1" dirty="0" err="1" smtClean="0"/>
              <a:t>Mumia</a:t>
            </a:r>
            <a:r>
              <a:rPr lang="en-US" b="1" dirty="0" smtClean="0"/>
              <a:t> Abu Jamal [col. writ. 5/29/11</a:t>
            </a:r>
            <a:r>
              <a:rPr lang="en-US" dirty="0" smtClean="0"/>
              <a:t> </a:t>
            </a:r>
          </a:p>
          <a:p>
            <a:r>
              <a:rPr lang="en-US" dirty="0" smtClean="0"/>
              <a:t>At half past 50, one should hardly be surprised at death - especially natural ones.</a:t>
            </a:r>
          </a:p>
          <a:p>
            <a:endParaRPr lang="en-US" dirty="0" smtClean="0"/>
          </a:p>
          <a:p>
            <a:r>
              <a:rPr lang="en-US" dirty="0" smtClean="0"/>
              <a:t>But we are often betrayed by feelings such as those, as exampled by the recent passing of Gil Scott-Heron, a pioneering poet of the 1970s and '80's, who, with his remarkable baritone, made the smooth transition from protest poet to singer, succeeding brilliantly at both.</a:t>
            </a:r>
          </a:p>
          <a:p>
            <a:r>
              <a:rPr lang="en-US" dirty="0" smtClean="0"/>
              <a:t> </a:t>
            </a:r>
          </a:p>
          <a:p>
            <a:r>
              <a:rPr lang="en-US" dirty="0" smtClean="0"/>
              <a:t>As poet, his phrasings were often backed by the percussive power of drums. His later works were supported by a full band of talented musicians, notably the pianist, Brian Jackson - leader of the aptly named Midnight Band.</a:t>
            </a:r>
          </a:p>
          <a:p>
            <a:r>
              <a:rPr lang="en-US" dirty="0" smtClean="0"/>
              <a:t>During this period we also saw the emergence of the somewhat similar Last Poets, a group, usually numbering no more than 4, who also used rich musical accompaniment to support their poetry.</a:t>
            </a:r>
          </a:p>
          <a:p>
            <a:r>
              <a:rPr lang="en-US" dirty="0" smtClean="0"/>
              <a:t>Scott-Heron's poems and songs were often scathing political critiques, which were powerful cultural commentaries, especially during the Watergate-era, around the time of President Nixon's resignation.</a:t>
            </a:r>
          </a:p>
          <a:p>
            <a:endParaRPr lang="en-US" dirty="0" smtClean="0"/>
          </a:p>
          <a:p>
            <a:r>
              <a:rPr lang="en-US" dirty="0" smtClean="0"/>
              <a:t>Gil Scott-Heron's work, like "The Revolution Will Not Be Televised", and "Living in the Bottle", neatly threaded the needle between the political and the personal, and enjoyed considerable airplay on Black and college radio.</a:t>
            </a:r>
          </a:p>
          <a:p>
            <a:r>
              <a:rPr lang="en-US" dirty="0" smtClean="0"/>
              <a:t>Like many artists (especially of the Jazz era) Scott-Heron reportedly utilized controlled substances to feed his need. His influence (as well as those of the Last Poets) had a powerful impact on the Rap genre that would succeed him.</a:t>
            </a:r>
          </a:p>
          <a:p>
            <a:r>
              <a:rPr lang="en-US" dirty="0" smtClean="0"/>
              <a:t>Gil Scott-Heron was 62.</a:t>
            </a:r>
          </a:p>
          <a:p>
            <a:r>
              <a:rPr lang="en-US" dirty="0" smtClean="0"/>
              <a:t> </a:t>
            </a:r>
          </a:p>
          <a:p>
            <a:r>
              <a:rPr lang="en-US" dirty="0" smtClean="0"/>
              <a:t>©2011 </a:t>
            </a:r>
            <a:r>
              <a:rPr lang="en-US" dirty="0" err="1" smtClean="0"/>
              <a:t>maj</a:t>
            </a:r>
            <a:endParaRPr lang="en-US" dirty="0" smtClean="0"/>
          </a:p>
          <a:p>
            <a:endParaRPr lang="en-US" dirty="0"/>
          </a:p>
        </p:txBody>
      </p:sp>
      <p:sp>
        <p:nvSpPr>
          <p:cNvPr id="6" name="TextBox 5"/>
          <p:cNvSpPr txBox="1"/>
          <p:nvPr/>
        </p:nvSpPr>
        <p:spPr>
          <a:xfrm>
            <a:off x="5638800" y="5105400"/>
            <a:ext cx="2819400" cy="369332"/>
          </a:xfrm>
          <a:prstGeom prst="rect">
            <a:avLst/>
          </a:prstGeom>
          <a:noFill/>
        </p:spPr>
        <p:txBody>
          <a:bodyPr wrap="square" rtlCol="0">
            <a:spAutoFit/>
          </a:bodyPr>
          <a:lstStyle/>
          <a:p>
            <a:pPr algn="ctr"/>
            <a:r>
              <a:rPr lang="en-US" dirty="0" smtClean="0"/>
              <a:t>Gil Scott Heron </a:t>
            </a:r>
            <a:r>
              <a:rPr lang="en-US" sz="1200" dirty="0" smtClean="0"/>
              <a:t>(1949 -2011) </a:t>
            </a:r>
            <a:endParaRPr lang="en-US" sz="1200" dirty="0"/>
          </a:p>
        </p:txBody>
      </p:sp>
      <p:sp>
        <p:nvSpPr>
          <p:cNvPr id="3" name="Rectangle 2"/>
          <p:cNvSpPr/>
          <p:nvPr/>
        </p:nvSpPr>
        <p:spPr>
          <a:xfrm>
            <a:off x="5791200" y="6595553"/>
            <a:ext cx="3124200" cy="215444"/>
          </a:xfrm>
          <a:prstGeom prst="rect">
            <a:avLst/>
          </a:prstGeom>
        </p:spPr>
        <p:txBody>
          <a:bodyPr wrap="square">
            <a:spAutoFit/>
          </a:bodyPr>
          <a:lstStyle/>
          <a:p>
            <a:r>
              <a:rPr lang="en-US" sz="800" dirty="0"/>
              <a:t>http://traffic.libsyn.com/mumiapodcast/GilScottHeron.mp3</a:t>
            </a:r>
          </a:p>
        </p:txBody>
      </p:sp>
    </p:spTree>
  </p:cSld>
  <p:clrMapOvr>
    <a:masterClrMapping/>
  </p:clrMapOvr>
  <p:transition advTm="5772"/>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3429000" cy="609600"/>
          </a:xfrm>
        </p:spPr>
        <p:txBody>
          <a:bodyPr>
            <a:normAutofit/>
          </a:bodyPr>
          <a:lstStyle/>
          <a:p>
            <a:r>
              <a:rPr lang="en-US" sz="1400" dirty="0"/>
              <a:t>Joe Frazier (1944-2011) </a:t>
            </a:r>
            <a:br>
              <a:rPr lang="en-US" sz="1400" dirty="0"/>
            </a:br>
            <a:r>
              <a:rPr lang="en-US" sz="1000" dirty="0"/>
              <a:t>[col. writ. 11/11/11 ©'11 </a:t>
            </a:r>
            <a:r>
              <a:rPr lang="en-US" sz="1000" dirty="0" err="1"/>
              <a:t>Mumia</a:t>
            </a:r>
            <a:r>
              <a:rPr lang="en-US" sz="1000" dirty="0"/>
              <a:t> Abu-Jamal</a:t>
            </a:r>
            <a:br>
              <a:rPr lang="en-US" sz="1000" dirty="0"/>
            </a:br>
            <a:endParaRPr lang="en-US" sz="100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19600" y="304800"/>
            <a:ext cx="4470400" cy="3352800"/>
          </a:xfrm>
        </p:spPr>
      </p:pic>
      <p:sp>
        <p:nvSpPr>
          <p:cNvPr id="4" name="Text Placeholder 3"/>
          <p:cNvSpPr>
            <a:spLocks noGrp="1"/>
          </p:cNvSpPr>
          <p:nvPr>
            <p:ph type="body" sz="half" idx="2"/>
          </p:nvPr>
        </p:nvSpPr>
        <p:spPr>
          <a:xfrm>
            <a:off x="152400" y="609600"/>
            <a:ext cx="3810000" cy="6019800"/>
          </a:xfrm>
        </p:spPr>
        <p:txBody>
          <a:bodyPr>
            <a:normAutofit fontScale="92500" lnSpcReduction="20000"/>
          </a:bodyPr>
          <a:lstStyle/>
          <a:p>
            <a:r>
              <a:rPr lang="en-US" sz="1200" b="1" dirty="0"/>
              <a:t>His name was Joe Frazier, but to boxing fans, he was known as '</a:t>
            </a:r>
            <a:r>
              <a:rPr lang="en-US" sz="1200" b="1" dirty="0" err="1"/>
              <a:t>Smokin</a:t>
            </a:r>
            <a:r>
              <a:rPr lang="en-US" sz="1200" b="1" dirty="0"/>
              <a:t>' Joe, a fighter who was relentless in the ring, pressing his opponent, bobbing and weaving, and lashing out with a wicked left-hook that usually left his opponents dazed, if not unconscious.</a:t>
            </a:r>
            <a:r>
              <a:rPr lang="en-US" sz="1200" dirty="0"/>
              <a:t> </a:t>
            </a:r>
          </a:p>
          <a:p>
            <a:r>
              <a:rPr lang="en-US" sz="1200" b="1" dirty="0"/>
              <a:t>The times and the fates conspired to place him in the opposite corner against Muhammad Ali</a:t>
            </a:r>
            <a:r>
              <a:rPr lang="en-US" sz="1200" b="1" i="1" dirty="0"/>
              <a:t>, </a:t>
            </a:r>
            <a:r>
              <a:rPr lang="en-US" sz="1200" b="1" dirty="0"/>
              <a:t>one of the most dazzling fighters of his generation, almost at the peak of his game.</a:t>
            </a:r>
            <a:r>
              <a:rPr lang="en-US" sz="1200" dirty="0"/>
              <a:t> </a:t>
            </a:r>
          </a:p>
          <a:p>
            <a:r>
              <a:rPr lang="en-US" sz="1200" b="1" dirty="0"/>
              <a:t>When they fought in New York's Madison Square Garden in 1971, the whole nation took notice.</a:t>
            </a:r>
            <a:r>
              <a:rPr lang="en-US" sz="1200" dirty="0"/>
              <a:t> </a:t>
            </a:r>
          </a:p>
          <a:p>
            <a:r>
              <a:rPr lang="en-US" sz="1200" b="1" dirty="0"/>
              <a:t>For one thing, the two fighters were to become the best-paid prize fighters in boxing history. For another, Ali, having been stripped of his boxing license for three years after refusing to join the Army and fight in Vietnam, was perhaps the most famous boxer since Jack Johnson. Ali's membership in the Nation of Islam (known as Black Muslims) also added to his notoriety.</a:t>
            </a:r>
            <a:r>
              <a:rPr lang="en-US" sz="1200" dirty="0"/>
              <a:t> </a:t>
            </a:r>
          </a:p>
          <a:p>
            <a:r>
              <a:rPr lang="en-US" sz="1200" b="1" dirty="0"/>
              <a:t>The Ali-Frazier battle was epic. Afterwards, Ali would say the bout was the 'closest he ever came to death'.</a:t>
            </a:r>
            <a:r>
              <a:rPr lang="en-US" sz="1200" dirty="0"/>
              <a:t> </a:t>
            </a:r>
          </a:p>
          <a:p>
            <a:r>
              <a:rPr lang="en-US" sz="1200" b="1" dirty="0"/>
              <a:t>But the fight took on a symbolic significance that far outweighed the sport itself. Ali, as a Black Muslim, and outspokenly anti-war, was an icon of the Left. The boxing establishment, the press, the system hated him.</a:t>
            </a:r>
            <a:r>
              <a:rPr lang="en-US" sz="1200" dirty="0"/>
              <a:t> </a:t>
            </a:r>
          </a:p>
          <a:p>
            <a:r>
              <a:rPr lang="en-US" sz="1200" b="1" dirty="0"/>
              <a:t>Frazier, ridiculed by</a:t>
            </a:r>
            <a:r>
              <a:rPr lang="en-US" sz="1200" b="1" i="1" dirty="0"/>
              <a:t> </a:t>
            </a:r>
            <a:r>
              <a:rPr lang="en-US" sz="1200" b="1" dirty="0"/>
              <a:t>Ali as an 'Uncle Tom', was the darling of the pro-war Right. He was lionized by the media, and the white majority.</a:t>
            </a:r>
            <a:r>
              <a:rPr lang="en-US" sz="1200" dirty="0"/>
              <a:t> </a:t>
            </a:r>
          </a:p>
          <a:p>
            <a:r>
              <a:rPr lang="en-US" sz="1200" b="1" dirty="0"/>
              <a:t>And when he beat Ali, when he dazed him with that left hook, the Right howled with glee, and the Left was crestfallen.</a:t>
            </a:r>
            <a:r>
              <a:rPr lang="en-US" sz="1200" dirty="0"/>
              <a:t> </a:t>
            </a:r>
          </a:p>
          <a:p>
            <a:r>
              <a:rPr lang="en-US" sz="1200" b="1" dirty="0"/>
              <a:t>But his win never earned him the unofficial title of 'People's Champ'. While famous and well regarded in Philadelphia, Ali was loved and adored, for his battles out of the ring.</a:t>
            </a:r>
            <a:r>
              <a:rPr lang="en-US" sz="1200" dirty="0"/>
              <a:t> </a:t>
            </a:r>
          </a:p>
          <a:p>
            <a:r>
              <a:rPr lang="en-US" sz="1200" b="1" dirty="0"/>
              <a:t>The two men, even decades later, never truly reconciled, and Ali's admiration, especially among Blacks, left a bitter taste in Frazier's mouth.</a:t>
            </a:r>
            <a:r>
              <a:rPr lang="en-US" sz="1200" dirty="0"/>
              <a:t> </a:t>
            </a:r>
          </a:p>
          <a:p>
            <a:r>
              <a:rPr lang="en-US" sz="1200" b="1" dirty="0"/>
              <a:t>In truth, both elevated the game to heights rarely seen before, and seldom seen since.</a:t>
            </a:r>
            <a:r>
              <a:rPr lang="en-US" sz="1200" dirty="0"/>
              <a:t> </a:t>
            </a:r>
          </a:p>
          <a:p>
            <a:r>
              <a:rPr lang="en-US" sz="1200" b="1" dirty="0"/>
              <a:t>And their fight was the closest to battle--without firearms.</a:t>
            </a:r>
            <a:r>
              <a:rPr lang="en-US" sz="1200" dirty="0"/>
              <a:t> </a:t>
            </a:r>
          </a:p>
          <a:p>
            <a:endParaRPr lang="en-US" sz="1200" dirty="0"/>
          </a:p>
        </p:txBody>
      </p:sp>
      <p:sp>
        <p:nvSpPr>
          <p:cNvPr id="6" name="TextBox 5"/>
          <p:cNvSpPr txBox="1"/>
          <p:nvPr/>
        </p:nvSpPr>
        <p:spPr>
          <a:xfrm>
            <a:off x="4418519" y="3747629"/>
            <a:ext cx="4495800" cy="338554"/>
          </a:xfrm>
          <a:prstGeom prst="rect">
            <a:avLst/>
          </a:prstGeom>
          <a:noFill/>
        </p:spPr>
        <p:txBody>
          <a:bodyPr wrap="square" rtlCol="0">
            <a:spAutoFit/>
          </a:bodyPr>
          <a:lstStyle/>
          <a:p>
            <a:pPr algn="ctr"/>
            <a:r>
              <a:rPr lang="en-US" sz="1600" dirty="0" smtClean="0"/>
              <a:t>Joe Frazier </a:t>
            </a:r>
            <a:r>
              <a:rPr lang="en-US" sz="1400" dirty="0" smtClean="0"/>
              <a:t>– ( 1944 -2011)</a:t>
            </a:r>
            <a:endParaRPr lang="en-US" sz="1400" dirty="0"/>
          </a:p>
        </p:txBody>
      </p:sp>
      <p:sp>
        <p:nvSpPr>
          <p:cNvPr id="7" name="Rectangle 6"/>
          <p:cNvSpPr/>
          <p:nvPr/>
        </p:nvSpPr>
        <p:spPr>
          <a:xfrm>
            <a:off x="4495800" y="6477001"/>
            <a:ext cx="4572000" cy="246221"/>
          </a:xfrm>
          <a:prstGeom prst="rect">
            <a:avLst/>
          </a:prstGeom>
        </p:spPr>
        <p:txBody>
          <a:bodyPr>
            <a:spAutoFit/>
          </a:bodyPr>
          <a:lstStyle/>
          <a:p>
            <a:r>
              <a:rPr lang="en-US" sz="1000" dirty="0"/>
              <a:t>http://www.prisonradio.org/audio/mumia/2011MAJ/Nov2011/JoeFrazier_long.mp3</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8401" y="4191000"/>
            <a:ext cx="2693351" cy="2026426"/>
          </a:xfrm>
          <a:prstGeom prst="rect">
            <a:avLst/>
          </a:prstGeom>
        </p:spPr>
      </p:pic>
      <p:sp>
        <p:nvSpPr>
          <p:cNvPr id="9" name="TextBox 8"/>
          <p:cNvSpPr txBox="1"/>
          <p:nvPr/>
        </p:nvSpPr>
        <p:spPr>
          <a:xfrm>
            <a:off x="4800600" y="5065714"/>
            <a:ext cx="1345251" cy="276999"/>
          </a:xfrm>
          <a:prstGeom prst="rect">
            <a:avLst/>
          </a:prstGeom>
          <a:noFill/>
        </p:spPr>
        <p:txBody>
          <a:bodyPr wrap="square" rtlCol="0">
            <a:spAutoFit/>
          </a:bodyPr>
          <a:lstStyle/>
          <a:p>
            <a:r>
              <a:rPr lang="en-US" sz="1200" dirty="0" smtClean="0"/>
              <a:t>Muhammad Ali</a:t>
            </a:r>
            <a:endParaRPr lang="en-US" sz="1200" dirty="0"/>
          </a:p>
        </p:txBody>
      </p:sp>
    </p:spTree>
    <p:extLst>
      <p:ext uri="{BB962C8B-B14F-4D97-AF65-F5344CB8AC3E}">
        <p14:creationId xmlns:p14="http://schemas.microsoft.com/office/powerpoint/2010/main" val="5105059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600" y="381000"/>
            <a:ext cx="6400800" cy="2971800"/>
          </a:xfrm>
        </p:spPr>
      </p:pic>
      <p:sp>
        <p:nvSpPr>
          <p:cNvPr id="5" name="Rectangle 4"/>
          <p:cNvSpPr/>
          <p:nvPr/>
        </p:nvSpPr>
        <p:spPr>
          <a:xfrm>
            <a:off x="4191000" y="6564217"/>
            <a:ext cx="4572000" cy="246221"/>
          </a:xfrm>
          <a:prstGeom prst="rect">
            <a:avLst/>
          </a:prstGeom>
        </p:spPr>
        <p:txBody>
          <a:bodyPr>
            <a:spAutoFit/>
          </a:bodyPr>
          <a:lstStyle/>
          <a:p>
            <a:r>
              <a:rPr lang="en-US" sz="1000" dirty="0"/>
              <a:t>http://www.prisonradio.org/audio/mumia/2011MAJ/August2011/NickAshford.mp3</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0" y="3505200"/>
            <a:ext cx="4724400" cy="2743200"/>
          </a:xfrm>
          <a:prstGeom prst="rect">
            <a:avLst/>
          </a:prstGeom>
        </p:spPr>
      </p:pic>
    </p:spTree>
    <p:extLst>
      <p:ext uri="{BB962C8B-B14F-4D97-AF65-F5344CB8AC3E}">
        <p14:creationId xmlns:p14="http://schemas.microsoft.com/office/powerpoint/2010/main" val="14092125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810000" cy="762000"/>
          </a:xfrm>
        </p:spPr>
        <p:txBody>
          <a:bodyPr>
            <a:normAutofit fontScale="90000"/>
          </a:bodyPr>
          <a:lstStyle/>
          <a:p>
            <a:r>
              <a:rPr lang="en-US" dirty="0" smtClean="0"/>
              <a:t>NOT YOUR AVERAGE 'COSBY KIDS' </a:t>
            </a:r>
            <a:br>
              <a:rPr lang="en-US" dirty="0" smtClean="0"/>
            </a:br>
            <a:r>
              <a:rPr lang="en-US" sz="1200" dirty="0" smtClean="0"/>
              <a:t>by </a:t>
            </a:r>
            <a:r>
              <a:rPr lang="en-US" sz="1200" dirty="0" err="1" smtClean="0"/>
              <a:t>Mumia</a:t>
            </a:r>
            <a:r>
              <a:rPr lang="en-US" sz="1200" dirty="0" smtClean="0"/>
              <a:t> Abu-Jamal [col written 6/19/2004]</a:t>
            </a:r>
            <a:r>
              <a:rPr lang="en-US" dirty="0" smtClean="0"/>
              <a:t/>
            </a:r>
            <a:br>
              <a:rPr lang="en-US" dirty="0" smtClean="0"/>
            </a:br>
            <a:endParaRPr lang="en-US" dirty="0"/>
          </a:p>
        </p:txBody>
      </p:sp>
      <p:sp>
        <p:nvSpPr>
          <p:cNvPr id="4" name="Text Placeholder 3"/>
          <p:cNvSpPr>
            <a:spLocks noGrp="1"/>
          </p:cNvSpPr>
          <p:nvPr>
            <p:ph type="body" sz="half" idx="2"/>
          </p:nvPr>
        </p:nvSpPr>
        <p:spPr>
          <a:xfrm>
            <a:off x="0" y="609600"/>
            <a:ext cx="3962400" cy="6248400"/>
          </a:xfrm>
        </p:spPr>
        <p:txBody>
          <a:bodyPr>
            <a:normAutofit fontScale="55000" lnSpcReduction="20000"/>
          </a:bodyPr>
          <a:lstStyle/>
          <a:p>
            <a:endParaRPr lang="en-US" b="1" dirty="0" smtClean="0"/>
          </a:p>
          <a:p>
            <a:endParaRPr lang="en-US" b="1" dirty="0" smtClean="0"/>
          </a:p>
          <a:p>
            <a:r>
              <a:rPr lang="en-US" dirty="0" smtClean="0"/>
              <a:t>The recently publicized critiques by TV legend, Bill Cosby, has granted the US media, and Black Americans, their latest cause for controversy. Speaking at an NAACP commemoration of the 50th anniversary of the landmark *Brown V. Board of Education* decision, Cosby spoke out against the failure of poor blacks to do better: </a:t>
            </a:r>
          </a:p>
          <a:p>
            <a:r>
              <a:rPr lang="en-US" dirty="0" smtClean="0"/>
              <a:t>People marched and were hit in the face with rocks to get an education, and now we've got these knuckleheads walking around.... The lower- economic people are not holding up their end in this deal. These people are not parenting. They are buying things for their kids -- $500 sneakers, for what? And won't spend $200 for Hooked on Phonics .... I can't even talk the way these people talk: "Why you </a:t>
            </a:r>
            <a:r>
              <a:rPr lang="en-US" dirty="0" err="1" smtClean="0"/>
              <a:t>ain't</a:t>
            </a:r>
            <a:r>
              <a:rPr lang="en-US" dirty="0" smtClean="0"/>
              <a:t>, Where you is" ... And I blamed the kid until I heard the mother talk. And then I heard the father talk. Everybody knows it's important to speak English except these knuckleheads. You can't be a doctor with that kind of crap coming out of your mouth. [</a:t>
            </a:r>
            <a:r>
              <a:rPr lang="en-US" i="1" dirty="0" smtClean="0"/>
              <a:t>JET,</a:t>
            </a:r>
            <a:r>
              <a:rPr lang="en-US" dirty="0" smtClean="0"/>
              <a:t> 6/14/04, p. 7] </a:t>
            </a:r>
          </a:p>
          <a:p>
            <a:r>
              <a:rPr lang="en-US" dirty="0" smtClean="0"/>
              <a:t>Cosby also spoke about the dangers of Black-on-Black violence, and of the failure of some Black parents to challenge their kids to stay in school. </a:t>
            </a:r>
          </a:p>
          <a:p>
            <a:r>
              <a:rPr lang="en-US" dirty="0" smtClean="0"/>
              <a:t>His remarks have been amplified and echoed by much of the nation's white media, although when asked about his comments, he told listeners to the PBS broadcast </a:t>
            </a:r>
            <a:r>
              <a:rPr lang="en-US" dirty="0" err="1" smtClean="0"/>
              <a:t>Tavis</a:t>
            </a:r>
            <a:r>
              <a:rPr lang="en-US" dirty="0" smtClean="0"/>
              <a:t> Smiley show, "You all are late. I said this at Howard University six years ago. I've said it in the company of audiences -- African- American audiences." [*JET*, 6/14/04, p. 8] </a:t>
            </a:r>
          </a:p>
          <a:p>
            <a:r>
              <a:rPr lang="en-US" dirty="0" smtClean="0"/>
              <a:t>Predictably, his comments have ignited various responses; controversies have a way of doing that. Some whites have rushed to embrace his comments (oddly enough, few of these folks seemed to agree with the remarks made by his wife, Camille Cosby, several years ago, when she blamed pervasive white supremacy after their son was murdered). Some Blacks have been critical of Cosby, and this writer has even heard several critiques ventured by Black folks here -- in prison. </a:t>
            </a:r>
          </a:p>
          <a:p>
            <a:r>
              <a:rPr lang="en-US" dirty="0" smtClean="0"/>
              <a:t>Bill Cosby's contributions to TV, and especially to these younger folks who color the screens today, is vast. </a:t>
            </a:r>
          </a:p>
          <a:p>
            <a:r>
              <a:rPr lang="en-US" dirty="0" smtClean="0"/>
              <a:t>His work, now over a generation old, continues to shimmer with brilliance, beauty, humor and hope. Many of the most recognizable actors on stage, screen and TV began their careers on his shows. </a:t>
            </a:r>
          </a:p>
          <a:p>
            <a:r>
              <a:rPr lang="en-US" dirty="0" smtClean="0"/>
              <a:t>Further, the </a:t>
            </a:r>
            <a:r>
              <a:rPr lang="en-US" dirty="0" err="1" smtClean="0"/>
              <a:t>Cosbys</a:t>
            </a:r>
            <a:r>
              <a:rPr lang="en-US" dirty="0" smtClean="0"/>
              <a:t> have been record-breaking in their generosity to historically Black colleges, like Spellman in Atlanta. That is all to say, 'the Coz' has paid 'the cost to be the boss' (to quote the great R &amp; B </a:t>
            </a:r>
            <a:r>
              <a:rPr lang="en-US" dirty="0" err="1" smtClean="0"/>
              <a:t>soulman</a:t>
            </a:r>
            <a:r>
              <a:rPr lang="en-US" dirty="0" smtClean="0"/>
              <a:t>, James Brown). </a:t>
            </a:r>
          </a:p>
          <a:p>
            <a:r>
              <a:rPr lang="en-US" dirty="0" smtClean="0"/>
              <a:t>Cosby's humble origins in the ghettoes of North Philly, also gives him a knowing perspective from which to view the poor. He doesn't speak as a tourist, but as a participant; about people from which he came, and I am convinced, whom he loves. If his art radiates anything, it is his love for Blacks. </a:t>
            </a:r>
          </a:p>
          <a:p>
            <a:r>
              <a:rPr lang="en-US" dirty="0" smtClean="0"/>
              <a:t>Yet, Cosby's critique comes, not from where he was, but from where he *is*. It comes from his present class position of privilege and means; or learning and wealth. It comes from a world that is increasingly foreign to generations of Black youth who see one world on TV, and who must navigate a brutally cruel world on the other side of their project door. And while the world that gleams back from the box may indeed be attractive, for too many folks, it doesn't seem 'real'. For them, what is authentic too often is the pathological, the cold, the 'street.' </a:t>
            </a:r>
          </a:p>
          <a:p>
            <a:r>
              <a:rPr lang="en-US" dirty="0" smtClean="0"/>
              <a:t>His critiques implicitly promise, a 'deal', that if one works hard, gains a good education, and speaks standard English (as opposed to Ebonics), a good living is in the offing. The tragedy is that that promise, that 'deal' isn't real in the new American apartheid economy, where jobs are increasingly outsourced to India, where another kind of post-colonial English is spoken, and where America descends into a service, not a manufacturing, economy. Too many corporate minds in America would rather ship jobs abroad, rather than train Black Americans for jobs at decent living wages here. </a:t>
            </a:r>
          </a:p>
          <a:p>
            <a:r>
              <a:rPr lang="en-US" dirty="0" smtClean="0"/>
              <a:t>The world, and the Black world, has changed since the 1940s, and '50s, when ghettoes were less harsh environments. Those places have descended into hells of benign neglect, where Black </a:t>
            </a:r>
            <a:r>
              <a:rPr lang="en-US" i="1" dirty="0" err="1" smtClean="0"/>
              <a:t>lumpenization</a:t>
            </a:r>
            <a:r>
              <a:rPr lang="en-US" dirty="0" smtClean="0"/>
              <a:t> has become the norm, and dreams die -- hard. </a:t>
            </a:r>
          </a:p>
          <a:p>
            <a:r>
              <a:rPr lang="en-US" dirty="0" smtClean="0"/>
              <a:t/>
            </a:r>
            <a:br>
              <a:rPr lang="en-US" dirty="0" smtClean="0"/>
            </a:br>
            <a:r>
              <a:rPr lang="en-US" dirty="0" smtClean="0"/>
              <a:t>©2004</a:t>
            </a:r>
            <a:br>
              <a:rPr lang="en-US" dirty="0" smtClean="0"/>
            </a:br>
            <a:endParaRPr lang="en-US" dirty="0"/>
          </a:p>
        </p:txBody>
      </p:sp>
      <p:pic>
        <p:nvPicPr>
          <p:cNvPr id="7" name="Content Placeholder 6" descr="cosby-medium.jpg"/>
          <p:cNvPicPr>
            <a:picLocks noGrp="1" noChangeAspect="1"/>
          </p:cNvPicPr>
          <p:nvPr>
            <p:ph idx="1"/>
          </p:nvPr>
        </p:nvPicPr>
        <p:blipFill>
          <a:blip r:embed="rId3" cstate="print"/>
          <a:stretch>
            <a:fillRect/>
          </a:stretch>
        </p:blipFill>
        <p:spPr>
          <a:xfrm>
            <a:off x="4724400" y="838200"/>
            <a:ext cx="3733800" cy="4876800"/>
          </a:xfrm>
        </p:spPr>
      </p:pic>
      <p:sp>
        <p:nvSpPr>
          <p:cNvPr id="8" name="TextBox 7"/>
          <p:cNvSpPr txBox="1"/>
          <p:nvPr/>
        </p:nvSpPr>
        <p:spPr>
          <a:xfrm>
            <a:off x="5943601" y="5791200"/>
            <a:ext cx="1081193" cy="369332"/>
          </a:xfrm>
          <a:prstGeom prst="rect">
            <a:avLst/>
          </a:prstGeom>
          <a:noFill/>
        </p:spPr>
        <p:txBody>
          <a:bodyPr wrap="none" rtlCol="0">
            <a:spAutoFit/>
          </a:bodyPr>
          <a:lstStyle/>
          <a:p>
            <a:r>
              <a:rPr lang="en-US" dirty="0" smtClean="0"/>
              <a:t>Bill Cosby</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3389313" cy="685800"/>
          </a:xfrm>
        </p:spPr>
        <p:txBody>
          <a:bodyPr>
            <a:normAutofit fontScale="90000"/>
          </a:bodyPr>
          <a:lstStyle/>
          <a:p>
            <a:r>
              <a:rPr lang="en-US" sz="1800" u="sng" dirty="0"/>
              <a:t>The Life of John Carlos: "Who?"</a:t>
            </a:r>
            <a:r>
              <a:rPr lang="en-US" sz="1800" dirty="0"/>
              <a:t> </a:t>
            </a:r>
            <a:r>
              <a:rPr lang="en-US" sz="1600" dirty="0"/>
              <a:t/>
            </a:r>
            <a:br>
              <a:rPr lang="en-US" sz="1600" dirty="0"/>
            </a:br>
            <a:r>
              <a:rPr lang="en-US" sz="1000" u="sng" dirty="0" smtClean="0"/>
              <a:t> By </a:t>
            </a:r>
            <a:r>
              <a:rPr lang="en-US" sz="1000" u="sng" dirty="0" err="1" smtClean="0"/>
              <a:t>Mumia</a:t>
            </a:r>
            <a:r>
              <a:rPr lang="en-US" sz="1000" u="sng" dirty="0" smtClean="0"/>
              <a:t> Abu Jamal [col. writ</a:t>
            </a:r>
            <a:r>
              <a:rPr lang="en-US" sz="1000" u="sng" dirty="0"/>
              <a:t>. </a:t>
            </a:r>
            <a:r>
              <a:rPr lang="en-US" sz="1000" u="sng" dirty="0" smtClean="0"/>
              <a:t>10/27/11]</a:t>
            </a:r>
            <a:r>
              <a:rPr lang="en-US" sz="1600" dirty="0"/>
              <a:t/>
            </a:r>
            <a:br>
              <a:rPr lang="en-US" sz="1600" dirty="0"/>
            </a:br>
            <a:endParaRPr lang="en-US" sz="1600"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126194" y="304799"/>
            <a:ext cx="3036607" cy="4048809"/>
          </a:xfrm>
        </p:spPr>
      </p:pic>
      <p:sp>
        <p:nvSpPr>
          <p:cNvPr id="4" name="Text Placeholder 3"/>
          <p:cNvSpPr>
            <a:spLocks noGrp="1"/>
          </p:cNvSpPr>
          <p:nvPr>
            <p:ph type="body" sz="half" idx="2"/>
          </p:nvPr>
        </p:nvSpPr>
        <p:spPr>
          <a:xfrm>
            <a:off x="152400" y="533401"/>
            <a:ext cx="3886200" cy="6202363"/>
          </a:xfrm>
        </p:spPr>
        <p:txBody>
          <a:bodyPr>
            <a:normAutofit fontScale="62500" lnSpcReduction="20000"/>
          </a:bodyPr>
          <a:lstStyle/>
          <a:p>
            <a:r>
              <a:rPr lang="en-US" dirty="0"/>
              <a:t>Who's afraid of John Carlos? </a:t>
            </a:r>
            <a:endParaRPr lang="en-US" dirty="0" smtClean="0"/>
          </a:p>
          <a:p>
            <a:endParaRPr lang="en-US" dirty="0"/>
          </a:p>
          <a:p>
            <a:r>
              <a:rPr lang="en-US" dirty="0"/>
              <a:t>Perhaps the better question s: "Who Is John Carlos?" </a:t>
            </a:r>
          </a:p>
          <a:p>
            <a:r>
              <a:rPr lang="en-US" dirty="0"/>
              <a:t>That question popped up just days ago when Carlos and sports writer, David </a:t>
            </a:r>
            <a:r>
              <a:rPr lang="en-US" dirty="0" err="1"/>
              <a:t>Zirin</a:t>
            </a:r>
            <a:r>
              <a:rPr lang="en-US" dirty="0"/>
              <a:t>, visited the Occupy Wall street encampment in Manhattan, New York. </a:t>
            </a:r>
            <a:endParaRPr lang="en-US" dirty="0" smtClean="0"/>
          </a:p>
          <a:p>
            <a:endParaRPr lang="en-US" dirty="0"/>
          </a:p>
          <a:p>
            <a:r>
              <a:rPr lang="en-US" dirty="0"/>
              <a:t>A 20-something woman, was asked could Carlos give a few words of support to the energetic gathering. </a:t>
            </a:r>
          </a:p>
          <a:p>
            <a:r>
              <a:rPr lang="en-US" dirty="0"/>
              <a:t>The woman blanked on the name, and </a:t>
            </a:r>
            <a:r>
              <a:rPr lang="en-US" dirty="0" err="1"/>
              <a:t>Zirin</a:t>
            </a:r>
            <a:r>
              <a:rPr lang="en-US" dirty="0"/>
              <a:t>, rather than launch into an extended explanation, stood sideways, thrust his fist into the air, and bowed his head. </a:t>
            </a:r>
            <a:endParaRPr lang="en-US" dirty="0" smtClean="0"/>
          </a:p>
          <a:p>
            <a:endParaRPr lang="en-US" dirty="0"/>
          </a:p>
          <a:p>
            <a:r>
              <a:rPr lang="en-US" dirty="0"/>
              <a:t>The woman looked at him, and </a:t>
            </a:r>
            <a:r>
              <a:rPr lang="en-US" dirty="0" err="1"/>
              <a:t>Zirin</a:t>
            </a:r>
            <a:r>
              <a:rPr lang="en-US" dirty="0"/>
              <a:t> noted. "Her face lit up." Oh. </a:t>
            </a:r>
            <a:r>
              <a:rPr lang="en-US" dirty="0" err="1"/>
              <a:t>Ohhh</a:t>
            </a:r>
            <a:r>
              <a:rPr lang="en-US" dirty="0"/>
              <a:t>! John Carlos--that John Carlos! </a:t>
            </a:r>
            <a:endParaRPr lang="en-US" dirty="0" smtClean="0"/>
          </a:p>
          <a:p>
            <a:endParaRPr lang="en-US" dirty="0"/>
          </a:p>
          <a:p>
            <a:r>
              <a:rPr lang="en-US" dirty="0"/>
              <a:t>Dr. John Carlos, who made an indelible mark on sports and history in</a:t>
            </a:r>
            <a:r>
              <a:rPr lang="en-US" i="1" dirty="0"/>
              <a:t> </a:t>
            </a:r>
            <a:r>
              <a:rPr lang="en-US" dirty="0"/>
              <a:t>the heat of Mexico City in 1968, along with his partner, Tommy Smith, got on the "People's </a:t>
            </a:r>
            <a:r>
              <a:rPr lang="en-US" dirty="0" err="1"/>
              <a:t>Mic</a:t>
            </a:r>
            <a:r>
              <a:rPr lang="en-US" dirty="0"/>
              <a:t>" of the voices of thousands, and gave a simple, yet powerful message: "I am here for you" (echoes of a thousand voices); and then, </a:t>
            </a:r>
          </a:p>
          <a:p>
            <a:r>
              <a:rPr lang="en-US" dirty="0"/>
              <a:t>"Why? Because I am you. We're here 43 years later because there's a fight still to be won. This day is not for us but for our children to come." </a:t>
            </a:r>
          </a:p>
          <a:p>
            <a:r>
              <a:rPr lang="en-US" dirty="0"/>
              <a:t>And then, one of the 2 men who rocked the world both by racing like the wind and by standing with black gloved fist, no shoes, and red, black and green "freedom beads" after winning an historic race and Olympic medals, left the flashing cameras, and plethora of camera phones, to return to his relatively quiet life. </a:t>
            </a:r>
            <a:endParaRPr lang="en-US" dirty="0" smtClean="0"/>
          </a:p>
          <a:p>
            <a:endParaRPr lang="en-US" dirty="0"/>
          </a:p>
          <a:p>
            <a:r>
              <a:rPr lang="en-US" dirty="0" err="1"/>
              <a:t>Zirin</a:t>
            </a:r>
            <a:r>
              <a:rPr lang="en-US" dirty="0"/>
              <a:t> has just put out a delightful book, authored by Dr. John Carlos, entitled simply, John Carlos Story (Haymarket, 2011). From his Harlem youth, to his pivotal 5 minutes on the medal stand at the 1968 Olympics, and then to a life where almost every national institution tried to conspire to destroy both he and Smith, personally, psychologically, financially and professionally, we learn that dissent still has serious costs in the so-called 'land of the free'. </a:t>
            </a:r>
            <a:endParaRPr lang="en-US" dirty="0" smtClean="0"/>
          </a:p>
          <a:p>
            <a:endParaRPr lang="en-US" dirty="0"/>
          </a:p>
          <a:p>
            <a:r>
              <a:rPr lang="en-US" dirty="0"/>
              <a:t>I won't spoil the story for you, but Dr. Carlos is a man of extraordinary will and determination and the book captures it, with humor leavened with heartache. </a:t>
            </a:r>
            <a:endParaRPr lang="en-US" dirty="0" smtClean="0"/>
          </a:p>
          <a:p>
            <a:endParaRPr lang="en-US" dirty="0"/>
          </a:p>
          <a:p>
            <a:r>
              <a:rPr lang="en-US" dirty="0"/>
              <a:t>If you're into sports, track and field, the history of the '60s or the Black Freedom Movement, this book will both delight and infuriate you. </a:t>
            </a:r>
          </a:p>
          <a:p>
            <a:r>
              <a:rPr lang="en-US" dirty="0"/>
              <a:t>If enough people read it, perhaps a young woman, in her '20s, will never again have to ask, "Who Is John Carlos?" </a:t>
            </a:r>
            <a:br>
              <a:rPr lang="en-US" dirty="0"/>
            </a:br>
            <a:r>
              <a:rPr lang="en-US" dirty="0"/>
              <a:t/>
            </a:r>
            <a:br>
              <a:rPr lang="en-US" dirty="0"/>
            </a:b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2800" y="3801597"/>
            <a:ext cx="1905000" cy="2697480"/>
          </a:xfrm>
          <a:prstGeom prst="rect">
            <a:avLst/>
          </a:prstGeom>
        </p:spPr>
      </p:pic>
      <p:sp>
        <p:nvSpPr>
          <p:cNvPr id="8" name="TextBox 7"/>
          <p:cNvSpPr txBox="1"/>
          <p:nvPr/>
        </p:nvSpPr>
        <p:spPr>
          <a:xfrm>
            <a:off x="4202751" y="4385846"/>
            <a:ext cx="2819400" cy="338554"/>
          </a:xfrm>
          <a:prstGeom prst="rect">
            <a:avLst/>
          </a:prstGeom>
          <a:noFill/>
        </p:spPr>
        <p:txBody>
          <a:bodyPr wrap="square" rtlCol="0">
            <a:spAutoFit/>
          </a:bodyPr>
          <a:lstStyle/>
          <a:p>
            <a:pPr algn="ctr"/>
            <a:r>
              <a:rPr lang="en-US" sz="1600" dirty="0" smtClean="0"/>
              <a:t>John Carlos</a:t>
            </a:r>
            <a:endParaRPr lang="en-US" sz="1600" dirty="0"/>
          </a:p>
        </p:txBody>
      </p:sp>
      <p:sp>
        <p:nvSpPr>
          <p:cNvPr id="9" name="TextBox 8"/>
          <p:cNvSpPr txBox="1"/>
          <p:nvPr/>
        </p:nvSpPr>
        <p:spPr>
          <a:xfrm>
            <a:off x="7162800" y="3512647"/>
            <a:ext cx="1905000" cy="246221"/>
          </a:xfrm>
          <a:prstGeom prst="rect">
            <a:avLst/>
          </a:prstGeom>
          <a:noFill/>
        </p:spPr>
        <p:txBody>
          <a:bodyPr wrap="square" rtlCol="0">
            <a:spAutoFit/>
          </a:bodyPr>
          <a:lstStyle/>
          <a:p>
            <a:r>
              <a:rPr lang="en-US" sz="1000" dirty="0" smtClean="0"/>
              <a:t>John Carlos &amp; Tommie Smith</a:t>
            </a:r>
            <a:endParaRPr lang="en-US" sz="1000" dirty="0"/>
          </a:p>
        </p:txBody>
      </p:sp>
      <p:sp>
        <p:nvSpPr>
          <p:cNvPr id="10" name="Rectangle 9"/>
          <p:cNvSpPr/>
          <p:nvPr/>
        </p:nvSpPr>
        <p:spPr>
          <a:xfrm>
            <a:off x="152400" y="6499078"/>
            <a:ext cx="4572000" cy="246221"/>
          </a:xfrm>
          <a:prstGeom prst="rect">
            <a:avLst/>
          </a:prstGeom>
        </p:spPr>
        <p:txBody>
          <a:bodyPr>
            <a:spAutoFit/>
          </a:bodyPr>
          <a:lstStyle/>
          <a:p>
            <a:r>
              <a:rPr lang="en-US" sz="1000" dirty="0"/>
              <a:t>http://www.prisonradio.org/audio/mumia/2011MAJ/Oct2011/JohnCarlos.mp3</a:t>
            </a:r>
          </a:p>
        </p:txBody>
      </p:sp>
    </p:spTree>
    <p:extLst>
      <p:ext uri="{BB962C8B-B14F-4D97-AF65-F5344CB8AC3E}">
        <p14:creationId xmlns:p14="http://schemas.microsoft.com/office/powerpoint/2010/main" val="1234324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3505200" cy="565150"/>
          </a:xfrm>
        </p:spPr>
        <p:txBody>
          <a:bodyPr>
            <a:normAutofit/>
          </a:bodyPr>
          <a:lstStyle/>
          <a:p>
            <a:r>
              <a:rPr lang="en-US" dirty="0" smtClean="0"/>
              <a:t>The Power of 1 Black Woman </a:t>
            </a:r>
            <a:br>
              <a:rPr lang="en-US" dirty="0" smtClean="0"/>
            </a:br>
            <a:r>
              <a:rPr lang="en-US" sz="1100" dirty="0" smtClean="0"/>
              <a:t>by  </a:t>
            </a:r>
            <a:r>
              <a:rPr lang="en-US" sz="1100" dirty="0" err="1" smtClean="0"/>
              <a:t>Mumia</a:t>
            </a:r>
            <a:r>
              <a:rPr lang="en-US" sz="1100" dirty="0" smtClean="0"/>
              <a:t> Abu-Jamal 2/13/04</a:t>
            </a:r>
            <a:endParaRPr lang="en-US" sz="1100" dirty="0"/>
          </a:p>
        </p:txBody>
      </p:sp>
      <p:pic>
        <p:nvPicPr>
          <p:cNvPr id="5" name="Content Placeholder 4" descr="Janet Jackson.jpg"/>
          <p:cNvPicPr>
            <a:picLocks noGrp="1" noChangeAspect="1"/>
          </p:cNvPicPr>
          <p:nvPr>
            <p:ph idx="1"/>
          </p:nvPr>
        </p:nvPicPr>
        <p:blipFill>
          <a:blip r:embed="rId3" cstate="print"/>
          <a:stretch>
            <a:fillRect/>
          </a:stretch>
        </p:blipFill>
        <p:spPr>
          <a:xfrm>
            <a:off x="4572001" y="457201"/>
            <a:ext cx="4242515" cy="5105399"/>
          </a:xfrm>
        </p:spPr>
      </p:pic>
      <p:sp>
        <p:nvSpPr>
          <p:cNvPr id="4" name="Text Placeholder 3"/>
          <p:cNvSpPr>
            <a:spLocks noGrp="1"/>
          </p:cNvSpPr>
          <p:nvPr>
            <p:ph type="body" sz="half" idx="2"/>
          </p:nvPr>
        </p:nvSpPr>
        <p:spPr>
          <a:xfrm>
            <a:off x="76200" y="477049"/>
            <a:ext cx="3581400" cy="6096000"/>
          </a:xfrm>
        </p:spPr>
        <p:txBody>
          <a:bodyPr>
            <a:normAutofit fontScale="55000" lnSpcReduction="20000"/>
          </a:bodyPr>
          <a:lstStyle/>
          <a:p>
            <a:r>
              <a:rPr lang="en-US" i="1" dirty="0"/>
              <a:t> "If the first woman God ever made was strong  enough to turn the world upside down alone,  these women together ought to be able to turn  it back, and get it right side up again!" -- Sojourner Truth </a:t>
            </a:r>
            <a:endParaRPr lang="en-US" dirty="0"/>
          </a:p>
          <a:p>
            <a:r>
              <a:rPr lang="en-US" dirty="0"/>
              <a:t>Sometimes, something happens in America that is simply stunning; something that blows the mind. </a:t>
            </a:r>
          </a:p>
          <a:p>
            <a:r>
              <a:rPr lang="en-US" dirty="0"/>
              <a:t>This is one such time. </a:t>
            </a:r>
          </a:p>
          <a:p>
            <a:r>
              <a:rPr lang="en-US" dirty="0"/>
              <a:t>The event is the Janet Jackson episode of her breast being bared at the halftime entertainment at the Super Bowl. It is not the brief, glancing peep at Janet's (or Miss Jackson 'if </a:t>
            </a:r>
            <a:r>
              <a:rPr lang="en-US" dirty="0" err="1"/>
              <a:t>ya</a:t>
            </a:r>
            <a:r>
              <a:rPr lang="en-US" dirty="0"/>
              <a:t> nasty') breast that is, after all, shocking. </a:t>
            </a:r>
          </a:p>
          <a:p>
            <a:r>
              <a:rPr lang="en-US" dirty="0"/>
              <a:t>It is the incredible response to it! </a:t>
            </a:r>
          </a:p>
          <a:p>
            <a:r>
              <a:rPr lang="en-US" dirty="0"/>
              <a:t>The news media launched into replay mode, showing and </a:t>
            </a:r>
            <a:r>
              <a:rPr lang="en-US" dirty="0" err="1"/>
              <a:t>reshowing</a:t>
            </a:r>
            <a:r>
              <a:rPr lang="en-US" dirty="0"/>
              <a:t> the shot, over, and over, and yet over again. It became the leading news story, for several days, all throughout the country. </a:t>
            </a:r>
          </a:p>
          <a:p>
            <a:r>
              <a:rPr lang="en-US" dirty="0"/>
              <a:t>One simply had to wonder: Had America gone mad? </a:t>
            </a:r>
          </a:p>
          <a:p>
            <a:r>
              <a:rPr lang="en-US" dirty="0"/>
              <a:t>Quickly, her light-complexioned cohort, who had built a career on the cooptation of Black dance grooves, leapt to distance himself from the pop star. "I am appalled," he assured us. </a:t>
            </a:r>
          </a:p>
          <a:p>
            <a:r>
              <a:rPr lang="en-US" dirty="0"/>
              <a:t>And one of the most remarkable female entertainers of her generation, who had sold her music to millions, stood virtually alone in the harsh, yet cold klieg lights of Hollywood. Members of Congress announced swift hearings on "decency" on television, and CBS fought with the NFL to bow and cringe the quickest at this "outrage." </a:t>
            </a:r>
          </a:p>
          <a:p>
            <a:r>
              <a:rPr lang="en-US" dirty="0"/>
              <a:t>One woman. One bared breast. One second. </a:t>
            </a:r>
          </a:p>
          <a:p>
            <a:r>
              <a:rPr lang="en-US" dirty="0"/>
              <a:t> ... And a catastrophe. </a:t>
            </a:r>
          </a:p>
          <a:p>
            <a:r>
              <a:rPr lang="en-US" dirty="0"/>
              <a:t>There are no congressional hearings to attempt to deal with the over 2 million jobs that have been lost in the past 8 months. </a:t>
            </a:r>
          </a:p>
          <a:p>
            <a:r>
              <a:rPr lang="en-US" dirty="0"/>
              <a:t>There are no congressional hearings on the way the Nation was hustled into war by the White House. </a:t>
            </a:r>
          </a:p>
          <a:p>
            <a:r>
              <a:rPr lang="en-US" dirty="0"/>
              <a:t>There are no congressional hearings into the alleged 'weapons of mass destruction' that weren't there in Iraq. </a:t>
            </a:r>
          </a:p>
          <a:p>
            <a:r>
              <a:rPr lang="en-US" dirty="0"/>
              <a:t>One young singer (apparently mistakenly) bares her chocolate bosom, and the nation reels! </a:t>
            </a:r>
          </a:p>
          <a:p>
            <a:r>
              <a:rPr lang="en-US" dirty="0"/>
              <a:t>There is something disturbingly childish about Americans. </a:t>
            </a:r>
          </a:p>
          <a:p>
            <a:r>
              <a:rPr lang="en-US" dirty="0"/>
              <a:t>If this happened on French or German TV few eyebrows would've been raised. </a:t>
            </a:r>
          </a:p>
          <a:p>
            <a:r>
              <a:rPr lang="en-US" dirty="0"/>
              <a:t>But the Americans, who still hold to the empty illusions of their Pilgrim founding myth, take great umbrage at the baring of the body -- especially the Black female body. </a:t>
            </a:r>
          </a:p>
          <a:p>
            <a:r>
              <a:rPr lang="en-US" dirty="0"/>
              <a:t>Their inherent instinct is to control it; to police it; to erect barriers to it. </a:t>
            </a:r>
          </a:p>
          <a:p>
            <a:r>
              <a:rPr lang="en-US" dirty="0"/>
              <a:t>And they do this, ostensibly, for 'the children'. </a:t>
            </a:r>
          </a:p>
          <a:p>
            <a:r>
              <a:rPr lang="en-US" dirty="0"/>
              <a:t>This occurs in a country where folks have called the police when some women were breastfeeding -- children! </a:t>
            </a:r>
          </a:p>
          <a:p>
            <a:r>
              <a:rPr lang="en-US" dirty="0"/>
              <a:t>It </a:t>
            </a:r>
            <a:r>
              <a:rPr lang="en-US" dirty="0" err="1"/>
              <a:t>ain't</a:t>
            </a:r>
            <a:r>
              <a:rPr lang="en-US" dirty="0"/>
              <a:t> about children; it's about women, and the 'shock and awe' that some men feel when the female body is asserted into public space. </a:t>
            </a:r>
          </a:p>
          <a:p>
            <a:r>
              <a:rPr lang="en-US" dirty="0"/>
              <a:t>It smells, to me, like the fear of women; the hidden hatred of women, and, of course, the desire to control female power -- especially Black female power. </a:t>
            </a:r>
          </a:p>
          <a:p>
            <a:r>
              <a:rPr lang="en-US" dirty="0"/>
              <a:t>That this occurs in a country that claims to fight wars in the Middle East to 'liberate' women is telling. That it happens in a nation where women are bought and sold like hot buttered biscuits in the multi-billion dollar sex trade (owned by some of the biggest corporations on Wall St., by the way) is also telling. </a:t>
            </a:r>
          </a:p>
          <a:p>
            <a:r>
              <a:rPr lang="en-US" dirty="0"/>
              <a:t>This country demeans women, especially poor ones. It relegates them to the worst-paid labor, in jobs where self-respect is but an illusion. It is, in fact, closer in spirit to the theocracies of the Middle East than it cares to admit. </a:t>
            </a:r>
          </a:p>
          <a:p>
            <a:r>
              <a:rPr lang="en-US" dirty="0"/>
              <a:t>And yet, when events such as this occur, one can only be stunned, by the power -- the power of one woman, to rock a nation, with a mere flash of a mammary. </a:t>
            </a:r>
            <a:r>
              <a:rPr lang="en-US" dirty="0" err="1"/>
              <a:t>Umph</a:t>
            </a:r>
            <a:r>
              <a:rPr lang="en-US" dirty="0"/>
              <a:t>, </a:t>
            </a:r>
            <a:r>
              <a:rPr lang="en-US" dirty="0" err="1"/>
              <a:t>umph</a:t>
            </a:r>
            <a:r>
              <a:rPr lang="en-US" dirty="0"/>
              <a:t>, </a:t>
            </a:r>
            <a:r>
              <a:rPr lang="en-US" dirty="0" err="1"/>
              <a:t>umph</a:t>
            </a:r>
            <a:r>
              <a:rPr lang="en-US" dirty="0"/>
              <a:t>. </a:t>
            </a:r>
          </a:p>
          <a:p>
            <a:endParaRPr lang="en-US" dirty="0"/>
          </a:p>
        </p:txBody>
      </p:sp>
      <p:sp>
        <p:nvSpPr>
          <p:cNvPr id="6" name="TextBox 5"/>
          <p:cNvSpPr txBox="1"/>
          <p:nvPr/>
        </p:nvSpPr>
        <p:spPr>
          <a:xfrm>
            <a:off x="5791200" y="5638800"/>
            <a:ext cx="1452514" cy="369332"/>
          </a:xfrm>
          <a:prstGeom prst="rect">
            <a:avLst/>
          </a:prstGeom>
          <a:noFill/>
        </p:spPr>
        <p:txBody>
          <a:bodyPr wrap="none" rtlCol="0">
            <a:spAutoFit/>
          </a:bodyPr>
          <a:lstStyle/>
          <a:p>
            <a:pPr algn="just"/>
            <a:r>
              <a:rPr lang="en-US" dirty="0" smtClean="0"/>
              <a:t>Janet Jackson</a:t>
            </a:r>
            <a:endParaRPr lang="en-US" dirty="0"/>
          </a:p>
        </p:txBody>
      </p:sp>
    </p:spTree>
  </p:cSld>
  <p:clrMapOvr>
    <a:masterClrMapping/>
  </p:clrMapOvr>
  <p:transition advTm="5585"/>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57800" y="457200"/>
            <a:ext cx="2971800" cy="4564423"/>
          </a:xfrm>
        </p:spPr>
      </p:pic>
      <p:sp>
        <p:nvSpPr>
          <p:cNvPr id="4" name="Text Placeholder 3"/>
          <p:cNvSpPr>
            <a:spLocks noGrp="1"/>
          </p:cNvSpPr>
          <p:nvPr>
            <p:ph type="body" sz="half" idx="2"/>
          </p:nvPr>
        </p:nvSpPr>
        <p:spPr>
          <a:xfrm>
            <a:off x="76200" y="609600"/>
            <a:ext cx="4267200" cy="6096000"/>
          </a:xfrm>
        </p:spPr>
        <p:txBody>
          <a:bodyPr>
            <a:normAutofit fontScale="85000" lnSpcReduction="20000"/>
          </a:bodyPr>
          <a:lstStyle/>
          <a:p>
            <a:r>
              <a:rPr lang="en-US" dirty="0"/>
              <a:t>For a rapper to write a book, a straight-ahead prose text, is unusual. For they think in rhymes, couplets, metaphors and beats. </a:t>
            </a:r>
          </a:p>
          <a:p>
            <a:r>
              <a:rPr lang="en-US" dirty="0"/>
              <a:t>When books do appear, they are often those dreadful 'as told to' pieces, less written than dictated, more hustle than work of art or deep thought. </a:t>
            </a:r>
          </a:p>
          <a:p>
            <a:r>
              <a:rPr lang="en-US" dirty="0"/>
              <a:t>Jay-Z has produced the former. </a:t>
            </a:r>
          </a:p>
          <a:p>
            <a:r>
              <a:rPr lang="en-US" dirty="0"/>
              <a:t>An MC of almost legendary skills and reputation in the rap world, his work traditionally mines the urban streets for tales of hustling, of survival, and often, wild parties. They can mime the highly polished art of braggadocio, of wealth and hedonism for which rap is renowned. </a:t>
            </a:r>
          </a:p>
          <a:p>
            <a:r>
              <a:rPr lang="en-US" dirty="0"/>
              <a:t>But Jay-Z's new book, DECODED, is an honest, sober, well written and surprisingly political work which chillingly recalls the era of rap's birth in Brooklyn and his struggle to find a place in it. </a:t>
            </a:r>
          </a:p>
          <a:p>
            <a:r>
              <a:rPr lang="en-US" dirty="0"/>
              <a:t>Remarkably, his attempts to get signed by label after label were repeatedly rebuffed, a measure of just how clueless record companies were in rap's crib days. </a:t>
            </a:r>
          </a:p>
          <a:p>
            <a:r>
              <a:rPr lang="en-US" dirty="0"/>
              <a:t>But he really soars when he writes of his generation's need to pick through the refuse of the past, to fill the aching spaces of fatherlessness, made worse by the ravages of the Reagan era and the drug scourge. He writes: </a:t>
            </a:r>
          </a:p>
          <a:p>
            <a:r>
              <a:rPr lang="en-US" i="1" dirty="0"/>
              <a:t>I feel like we-rappers, DJs, producers -- were able to smuggle some of the magic of that dying civilization out in our music and use it to build a new world. We were kids without fathers, so we found our fathers on wax and on the streets and in history, and in a way, that was a gift; we got to pick and choose the ancestors who would inspire the world we were going to make for ourselves. </a:t>
            </a:r>
            <a:endParaRPr lang="en-US" dirty="0"/>
          </a:p>
          <a:p>
            <a:r>
              <a:rPr lang="en-US" i="1" dirty="0"/>
              <a:t>That was part of the ethos of that time and place, and it got built into the culture we created. Our fathers were gone, usually because they just bounced, but we took their old records and used them to build something new.</a:t>
            </a:r>
            <a:r>
              <a:rPr lang="en-US" dirty="0"/>
              <a:t> {p.255} </a:t>
            </a:r>
          </a:p>
          <a:p>
            <a:r>
              <a:rPr lang="en-US" dirty="0"/>
              <a:t>The book is richly supplemented with lyrics from Jay-Z's most famous raps, and even several collaborations. It is thus a treasure trove for rap and hip-hop heads.</a:t>
            </a:r>
          </a:p>
          <a:p>
            <a:r>
              <a:rPr lang="en-US" dirty="0"/>
              <a:t>DECODED is a map of an era that gave birth to one of the most influential </a:t>
            </a:r>
            <a:r>
              <a:rPr lang="en-US" dirty="0" err="1"/>
              <a:t>musics</a:t>
            </a:r>
            <a:r>
              <a:rPr lang="en-US" dirty="0"/>
              <a:t> of the 20th century. Jay-Z has contributed something remarkable as an historical document of the period. </a:t>
            </a:r>
          </a:p>
          <a:p>
            <a:endParaRPr lang="en-US" dirty="0"/>
          </a:p>
        </p:txBody>
      </p:sp>
      <p:sp>
        <p:nvSpPr>
          <p:cNvPr id="6" name="Title 1"/>
          <p:cNvSpPr>
            <a:spLocks noGrp="1"/>
          </p:cNvSpPr>
          <p:nvPr>
            <p:ph type="title"/>
          </p:nvPr>
        </p:nvSpPr>
        <p:spPr>
          <a:xfrm>
            <a:off x="1" y="76200"/>
            <a:ext cx="3313113" cy="793750"/>
          </a:xfrm>
        </p:spPr>
        <p:txBody>
          <a:bodyPr>
            <a:normAutofit fontScale="90000"/>
          </a:bodyPr>
          <a:lstStyle/>
          <a:p>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sz="1600" u="sng" dirty="0"/>
              <a:t>JAY-Z: The Roots of Rap</a:t>
            </a:r>
            <a:r>
              <a:rPr lang="en-US" sz="1600" dirty="0"/>
              <a:t> </a:t>
            </a:r>
            <a:br>
              <a:rPr lang="en-US" sz="1600" dirty="0"/>
            </a:br>
            <a:r>
              <a:rPr lang="en-US" sz="1600" b="0" u="sng" dirty="0"/>
              <a:t>by </a:t>
            </a:r>
            <a:r>
              <a:rPr lang="en-US" sz="1600" b="0" u="sng" dirty="0" err="1"/>
              <a:t>Mumia</a:t>
            </a:r>
            <a:r>
              <a:rPr lang="en-US" sz="1600" b="0" u="sng" dirty="0"/>
              <a:t> Abu-Jamal © 2011</a:t>
            </a:r>
            <a:r>
              <a:rPr lang="en-US" dirty="0"/>
              <a:t/>
            </a:r>
            <a:br>
              <a:rPr lang="en-US" dirty="0"/>
            </a:br>
            <a:endParaRPr lang="en-US" dirty="0"/>
          </a:p>
        </p:txBody>
      </p:sp>
      <p:sp>
        <p:nvSpPr>
          <p:cNvPr id="8" name="TextBox 7"/>
          <p:cNvSpPr txBox="1"/>
          <p:nvPr/>
        </p:nvSpPr>
        <p:spPr>
          <a:xfrm>
            <a:off x="5181600" y="5410200"/>
            <a:ext cx="3048000" cy="646331"/>
          </a:xfrm>
          <a:prstGeom prst="rect">
            <a:avLst/>
          </a:prstGeom>
          <a:noFill/>
        </p:spPr>
        <p:txBody>
          <a:bodyPr wrap="square" rtlCol="0">
            <a:spAutoFit/>
          </a:bodyPr>
          <a:lstStyle/>
          <a:p>
            <a:pPr algn="ctr"/>
            <a:r>
              <a:rPr lang="en-US" dirty="0" smtClean="0"/>
              <a:t>Shawn </a:t>
            </a:r>
            <a:r>
              <a:rPr lang="en-US" dirty="0"/>
              <a:t>Corey </a:t>
            </a:r>
            <a:r>
              <a:rPr lang="en-US" dirty="0" smtClean="0"/>
              <a:t>Carter</a:t>
            </a:r>
          </a:p>
          <a:p>
            <a:pPr algn="ctr"/>
            <a:r>
              <a:rPr lang="en-US" dirty="0" smtClean="0"/>
              <a:t>Jay Z</a:t>
            </a:r>
            <a:endParaRPr lang="en-US" dirty="0"/>
          </a:p>
        </p:txBody>
      </p:sp>
    </p:spTree>
    <p:extLst>
      <p:ext uri="{BB962C8B-B14F-4D97-AF65-F5344CB8AC3E}">
        <p14:creationId xmlns:p14="http://schemas.microsoft.com/office/powerpoint/2010/main" val="2190899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2971800" cy="381000"/>
          </a:xfrm>
        </p:spPr>
        <p:txBody>
          <a:bodyPr>
            <a:normAutofit fontScale="90000"/>
          </a:bodyPr>
          <a:lstStyle/>
          <a:p>
            <a:r>
              <a:rPr lang="en-US" sz="1600" dirty="0" smtClean="0"/>
              <a:t>Splendor in the Grass        </a:t>
            </a:r>
            <a:br>
              <a:rPr lang="en-US" sz="1600" dirty="0" smtClean="0"/>
            </a:br>
            <a:r>
              <a:rPr lang="en-US" sz="1600" dirty="0" smtClean="0"/>
              <a:t>  </a:t>
            </a:r>
            <a:r>
              <a:rPr lang="en-US" sz="800" dirty="0" smtClean="0"/>
              <a:t>By </a:t>
            </a:r>
            <a:r>
              <a:rPr lang="en-US" sz="800" dirty="0" err="1" smtClean="0"/>
              <a:t>Mumia</a:t>
            </a:r>
            <a:r>
              <a:rPr lang="en-US" sz="800" dirty="0" smtClean="0"/>
              <a:t> Abu-Jamal  2005</a:t>
            </a:r>
            <a:endParaRPr lang="en-US" sz="800" dirty="0"/>
          </a:p>
        </p:txBody>
      </p:sp>
      <p:sp>
        <p:nvSpPr>
          <p:cNvPr id="4" name="Text Placeholder 3"/>
          <p:cNvSpPr>
            <a:spLocks noGrp="1"/>
          </p:cNvSpPr>
          <p:nvPr>
            <p:ph type="body" sz="half" idx="4294967295"/>
          </p:nvPr>
        </p:nvSpPr>
        <p:spPr>
          <a:xfrm>
            <a:off x="-990600" y="252800"/>
            <a:ext cx="5029200" cy="6681400"/>
          </a:xfrm>
        </p:spPr>
        <p:txBody>
          <a:bodyPr>
            <a:noAutofit/>
          </a:bodyPr>
          <a:lstStyle/>
          <a:p>
            <a:endParaRPr lang="en-US" sz="700" i="1"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To </a:t>
            </a:r>
            <a:r>
              <a:rPr lang="en-US" sz="800" dirty="0">
                <a:latin typeface="Times New Roman" pitchFamily="18" charset="0"/>
                <a:cs typeface="Times New Roman" pitchFamily="18" charset="0"/>
              </a:rPr>
              <a:t>the surprise of some, I'm a tennis fan.</a:t>
            </a:r>
          </a:p>
          <a:p>
            <a:r>
              <a:rPr lang="en-US" sz="800" dirty="0">
                <a:latin typeface="Times New Roman" pitchFamily="18" charset="0"/>
                <a:cs typeface="Times New Roman" pitchFamily="18" charset="0"/>
              </a:rPr>
              <a:t>Well, to be honest, it's to my own surprise.</a:t>
            </a:r>
          </a:p>
          <a:p>
            <a:r>
              <a:rPr lang="en-US" sz="800" dirty="0">
                <a:latin typeface="Times New Roman" pitchFamily="18" charset="0"/>
                <a:cs typeface="Times New Roman" pitchFamily="18" charset="0"/>
              </a:rPr>
              <a:t>Tennis has always seemed like an effete, genteel, even snobbish game, and it never captured my interest. Years ago, an older guy on Death Row, Bro. </a:t>
            </a:r>
            <a:r>
              <a:rPr lang="en-US" sz="800" dirty="0" err="1">
                <a:latin typeface="Times New Roman" pitchFamily="18" charset="0"/>
                <a:cs typeface="Times New Roman" pitchFamily="18" charset="0"/>
              </a:rPr>
              <a:t>Karim</a:t>
            </a:r>
            <a:r>
              <a:rPr lang="en-US" sz="800" dirty="0">
                <a:latin typeface="Times New Roman" pitchFamily="18" charset="0"/>
                <a:cs typeface="Times New Roman" pitchFamily="18" charset="0"/>
              </a:rPr>
              <a:t>, mentioned his growing fascination with, of all things, tennis! I could hardly believe my ears. Why would this Black guy, in his later 50s, give a hoot about tennis?</a:t>
            </a:r>
          </a:p>
          <a:p>
            <a:r>
              <a:rPr lang="en-US" sz="800" dirty="0">
                <a:latin typeface="Times New Roman" pitchFamily="18" charset="0"/>
                <a:cs typeface="Times New Roman" pitchFamily="18" charset="0"/>
              </a:rPr>
              <a:t>"Mu, </a:t>
            </a:r>
            <a:r>
              <a:rPr lang="en-US" sz="800" dirty="0" err="1">
                <a:latin typeface="Times New Roman" pitchFamily="18" charset="0"/>
                <a:cs typeface="Times New Roman" pitchFamily="18" charset="0"/>
              </a:rPr>
              <a:t>brotha</a:t>
            </a:r>
            <a:r>
              <a:rPr lang="en-US" sz="800" dirty="0">
                <a:latin typeface="Times New Roman" pitchFamily="18" charset="0"/>
                <a:cs typeface="Times New Roman" pitchFamily="18" charset="0"/>
              </a:rPr>
              <a:t>—you </a:t>
            </a:r>
            <a:r>
              <a:rPr lang="en-US" sz="800" dirty="0" err="1">
                <a:latin typeface="Times New Roman" pitchFamily="18" charset="0"/>
                <a:cs typeface="Times New Roman" pitchFamily="18" charset="0"/>
              </a:rPr>
              <a:t>gotta</a:t>
            </a:r>
            <a:r>
              <a:rPr lang="en-US" sz="800" dirty="0">
                <a:latin typeface="Times New Roman" pitchFamily="18" charset="0"/>
                <a:cs typeface="Times New Roman" pitchFamily="18" charset="0"/>
              </a:rPr>
              <a:t> see these two young </a:t>
            </a:r>
            <a:r>
              <a:rPr lang="en-US" sz="800" dirty="0" err="1">
                <a:latin typeface="Times New Roman" pitchFamily="18" charset="0"/>
                <a:cs typeface="Times New Roman" pitchFamily="18" charset="0"/>
              </a:rPr>
              <a:t>sistas</a:t>
            </a:r>
            <a:r>
              <a:rPr lang="en-US" sz="800" dirty="0">
                <a:latin typeface="Times New Roman" pitchFamily="18" charset="0"/>
                <a:cs typeface="Times New Roman" pitchFamily="18" charset="0"/>
              </a:rPr>
              <a:t>—from the ghetto of Compton, California, with braids in they hair, </a:t>
            </a:r>
            <a:r>
              <a:rPr lang="en-US" sz="800" dirty="0" err="1">
                <a:latin typeface="Times New Roman" pitchFamily="18" charset="0"/>
                <a:cs typeface="Times New Roman" pitchFamily="18" charset="0"/>
              </a:rPr>
              <a:t>whippin</a:t>
            </a:r>
            <a:r>
              <a:rPr lang="en-US" sz="800" dirty="0">
                <a:latin typeface="Times New Roman" pitchFamily="18" charset="0"/>
                <a:cs typeface="Times New Roman" pitchFamily="18" charset="0"/>
              </a:rPr>
              <a:t>' everything that come in front of them!"</a:t>
            </a:r>
          </a:p>
          <a:p>
            <a:r>
              <a:rPr lang="en-US" sz="800" dirty="0">
                <a:latin typeface="Times New Roman" pitchFamily="18" charset="0"/>
                <a:cs typeface="Times New Roman" pitchFamily="18" charset="0"/>
              </a:rPr>
              <a:t>"Two </a:t>
            </a:r>
            <a:r>
              <a:rPr lang="en-US" sz="800" i="1" dirty="0" err="1">
                <a:latin typeface="Times New Roman" pitchFamily="18" charset="0"/>
                <a:cs typeface="Times New Roman" pitchFamily="18" charset="0"/>
              </a:rPr>
              <a:t>sistas</a:t>
            </a:r>
            <a:r>
              <a:rPr lang="en-US" sz="800" dirty="0">
                <a:latin typeface="Times New Roman" pitchFamily="18" charset="0"/>
                <a:cs typeface="Times New Roman" pitchFamily="18" charset="0"/>
              </a:rPr>
              <a:t>? C'mon, Bro. </a:t>
            </a:r>
            <a:r>
              <a:rPr lang="en-US" sz="800" dirty="0" err="1">
                <a:latin typeface="Times New Roman" pitchFamily="18" charset="0"/>
                <a:cs typeface="Times New Roman" pitchFamily="18" charset="0"/>
              </a:rPr>
              <a:t>Karim—playin</a:t>
            </a:r>
            <a:r>
              <a:rPr lang="en-US" sz="800" dirty="0">
                <a:latin typeface="Times New Roman" pitchFamily="18" charset="0"/>
                <a:cs typeface="Times New Roman" pitchFamily="18" charset="0"/>
              </a:rPr>
              <a:t>' </a:t>
            </a:r>
            <a:r>
              <a:rPr lang="en-US" sz="800" i="1" dirty="0">
                <a:latin typeface="Times New Roman" pitchFamily="18" charset="0"/>
                <a:cs typeface="Times New Roman" pitchFamily="18" charset="0"/>
              </a:rPr>
              <a:t>tennis</a:t>
            </a:r>
            <a:r>
              <a:rPr lang="en-US" sz="800" dirty="0">
                <a:latin typeface="Times New Roman" pitchFamily="18" charset="0"/>
                <a:cs typeface="Times New Roman" pitchFamily="18" charset="0"/>
              </a:rPr>
              <a:t>?"</a:t>
            </a:r>
          </a:p>
          <a:p>
            <a:r>
              <a:rPr lang="en-US" sz="800" dirty="0">
                <a:latin typeface="Times New Roman" pitchFamily="18" charset="0"/>
                <a:cs typeface="Times New Roman" pitchFamily="18" charset="0"/>
              </a:rPr>
              <a:t>"Mu—I'm </a:t>
            </a:r>
            <a:r>
              <a:rPr lang="en-US" sz="800" dirty="0" err="1">
                <a:latin typeface="Times New Roman" pitchFamily="18" charset="0"/>
                <a:cs typeface="Times New Roman" pitchFamily="18" charset="0"/>
              </a:rPr>
              <a:t>tellin</a:t>
            </a:r>
            <a:r>
              <a:rPr lang="en-US" sz="800" dirty="0">
                <a:latin typeface="Times New Roman" pitchFamily="18" charset="0"/>
                <a:cs typeface="Times New Roman" pitchFamily="18" charset="0"/>
              </a:rPr>
              <a:t>' </a:t>
            </a:r>
            <a:r>
              <a:rPr lang="en-US" sz="800" dirty="0" err="1">
                <a:latin typeface="Times New Roman" pitchFamily="18" charset="0"/>
                <a:cs typeface="Times New Roman" pitchFamily="18" charset="0"/>
              </a:rPr>
              <a:t>ya</a:t>
            </a:r>
            <a:r>
              <a:rPr lang="en-US" sz="800" dirty="0">
                <a:latin typeface="Times New Roman" pitchFamily="18" charset="0"/>
                <a:cs typeface="Times New Roman" pitchFamily="18" charset="0"/>
              </a:rPr>
              <a:t>! And they just as </a:t>
            </a:r>
            <a:r>
              <a:rPr lang="en-US" sz="800" i="1" dirty="0">
                <a:latin typeface="Times New Roman" pitchFamily="18" charset="0"/>
                <a:cs typeface="Times New Roman" pitchFamily="18" charset="0"/>
              </a:rPr>
              <a:t>black</a:t>
            </a:r>
            <a:r>
              <a:rPr lang="en-US" sz="800" dirty="0">
                <a:latin typeface="Times New Roman" pitchFamily="18" charset="0"/>
                <a:cs typeface="Times New Roman" pitchFamily="18" charset="0"/>
              </a:rPr>
              <a:t>! It's a wonderful thing to see, man—seriously though!"</a:t>
            </a:r>
          </a:p>
          <a:p>
            <a:r>
              <a:rPr lang="en-US" sz="800" dirty="0">
                <a:latin typeface="Times New Roman" pitchFamily="18" charset="0"/>
                <a:cs typeface="Times New Roman" pitchFamily="18" charset="0"/>
              </a:rPr>
              <a:t>"I </a:t>
            </a:r>
            <a:r>
              <a:rPr lang="en-US" sz="800" dirty="0" err="1">
                <a:latin typeface="Times New Roman" pitchFamily="18" charset="0"/>
                <a:cs typeface="Times New Roman" pitchFamily="18" charset="0"/>
              </a:rPr>
              <a:t>ain't</a:t>
            </a:r>
            <a:r>
              <a:rPr lang="en-US" sz="800" dirty="0">
                <a:latin typeface="Times New Roman" pitchFamily="18" charset="0"/>
                <a:cs typeface="Times New Roman" pitchFamily="18" charset="0"/>
              </a:rPr>
              <a:t> no tennis fan, Bro. </a:t>
            </a:r>
            <a:r>
              <a:rPr lang="en-US" sz="800" dirty="0" err="1">
                <a:latin typeface="Times New Roman" pitchFamily="18" charset="0"/>
                <a:cs typeface="Times New Roman" pitchFamily="18" charset="0"/>
              </a:rPr>
              <a:t>Karim</a:t>
            </a:r>
            <a:r>
              <a:rPr lang="en-US" sz="800" dirty="0">
                <a:latin typeface="Times New Roman" pitchFamily="18" charset="0"/>
                <a:cs typeface="Times New Roman" pitchFamily="18" charset="0"/>
              </a:rPr>
              <a:t>. It just don't grab me; I can't make no sense of it."</a:t>
            </a:r>
          </a:p>
          <a:p>
            <a:r>
              <a:rPr lang="en-US" sz="800" dirty="0">
                <a:latin typeface="Times New Roman" pitchFamily="18" charset="0"/>
                <a:cs typeface="Times New Roman" pitchFamily="18" charset="0"/>
              </a:rPr>
              <a:t>Bro. Mu—I'm </a:t>
            </a:r>
            <a:r>
              <a:rPr lang="en-US" sz="800" dirty="0" err="1">
                <a:latin typeface="Times New Roman" pitchFamily="18" charset="0"/>
                <a:cs typeface="Times New Roman" pitchFamily="18" charset="0"/>
              </a:rPr>
              <a:t>sayin</a:t>
            </a:r>
            <a:r>
              <a:rPr lang="en-US" sz="800" dirty="0">
                <a:latin typeface="Times New Roman" pitchFamily="18" charset="0"/>
                <a:cs typeface="Times New Roman" pitchFamily="18" charset="0"/>
              </a:rPr>
              <a:t>'— I know you busy, man; but, just take twenty minutes, and watch them play this afternoon. I guarantee—I'm </a:t>
            </a:r>
            <a:r>
              <a:rPr lang="en-US" sz="800" dirty="0" err="1">
                <a:latin typeface="Times New Roman" pitchFamily="18" charset="0"/>
                <a:cs typeface="Times New Roman" pitchFamily="18" charset="0"/>
              </a:rPr>
              <a:t>sayin</a:t>
            </a:r>
            <a:r>
              <a:rPr lang="en-US" sz="800" dirty="0">
                <a:latin typeface="Times New Roman" pitchFamily="18" charset="0"/>
                <a:cs typeface="Times New Roman" pitchFamily="18" charset="0"/>
              </a:rPr>
              <a:t>'—I </a:t>
            </a:r>
            <a:r>
              <a:rPr lang="en-US" sz="800" i="1" dirty="0">
                <a:latin typeface="Times New Roman" pitchFamily="18" charset="0"/>
                <a:cs typeface="Times New Roman" pitchFamily="18" charset="0"/>
              </a:rPr>
              <a:t>guarantee</a:t>
            </a:r>
            <a:r>
              <a:rPr lang="en-US" sz="800" dirty="0">
                <a:latin typeface="Times New Roman" pitchFamily="18" charset="0"/>
                <a:cs typeface="Times New Roman" pitchFamily="18" charset="0"/>
              </a:rPr>
              <a:t>!—you'll become a fan!"</a:t>
            </a:r>
          </a:p>
          <a:p>
            <a:r>
              <a:rPr lang="en-US" sz="800" dirty="0">
                <a:latin typeface="Times New Roman" pitchFamily="18" charset="0"/>
                <a:cs typeface="Times New Roman" pitchFamily="18" charset="0"/>
              </a:rPr>
              <a:t>"Bro. </a:t>
            </a:r>
            <a:r>
              <a:rPr lang="en-US" sz="800" dirty="0" err="1">
                <a:latin typeface="Times New Roman" pitchFamily="18" charset="0"/>
                <a:cs typeface="Times New Roman" pitchFamily="18" charset="0"/>
              </a:rPr>
              <a:t>Karim</a:t>
            </a:r>
            <a:r>
              <a:rPr lang="en-US" sz="800" dirty="0">
                <a:latin typeface="Times New Roman" pitchFamily="18" charset="0"/>
                <a:cs typeface="Times New Roman" pitchFamily="18" charset="0"/>
              </a:rPr>
              <a:t>—you </a:t>
            </a:r>
            <a:r>
              <a:rPr lang="en-US" sz="800" i="1" dirty="0">
                <a:latin typeface="Times New Roman" pitchFamily="18" charset="0"/>
                <a:cs typeface="Times New Roman" pitchFamily="18" charset="0"/>
              </a:rPr>
              <a:t>guarantee</a:t>
            </a:r>
            <a:r>
              <a:rPr lang="en-US" sz="800" dirty="0">
                <a:latin typeface="Times New Roman" pitchFamily="18" charset="0"/>
                <a:cs typeface="Times New Roman" pitchFamily="18" charset="0"/>
              </a:rPr>
              <a:t>? How you </a:t>
            </a:r>
            <a:r>
              <a:rPr lang="en-US" sz="800" dirty="0" err="1">
                <a:latin typeface="Times New Roman" pitchFamily="18" charset="0"/>
                <a:cs typeface="Times New Roman" pitchFamily="18" charset="0"/>
              </a:rPr>
              <a:t>gonna</a:t>
            </a:r>
            <a:r>
              <a:rPr lang="en-US" sz="800" dirty="0">
                <a:latin typeface="Times New Roman" pitchFamily="18" charset="0"/>
                <a:cs typeface="Times New Roman" pitchFamily="18" charset="0"/>
              </a:rPr>
              <a:t> guarantee, man?"</a:t>
            </a:r>
          </a:p>
          <a:p>
            <a:r>
              <a:rPr lang="en-US" sz="800" dirty="0">
                <a:latin typeface="Times New Roman" pitchFamily="18" charset="0"/>
                <a:cs typeface="Times New Roman" pitchFamily="18" charset="0"/>
              </a:rPr>
              <a:t>'</a:t>
            </a:r>
            <a:r>
              <a:rPr lang="en-US" sz="800" dirty="0" err="1">
                <a:latin typeface="Times New Roman" pitchFamily="18" charset="0"/>
                <a:cs typeface="Times New Roman" pitchFamily="18" charset="0"/>
              </a:rPr>
              <a:t>Cuz</a:t>
            </a:r>
            <a:r>
              <a:rPr lang="en-US" sz="800" dirty="0">
                <a:latin typeface="Times New Roman" pitchFamily="18" charset="0"/>
                <a:cs typeface="Times New Roman" pitchFamily="18" charset="0"/>
              </a:rPr>
              <a:t>, Mu—these </a:t>
            </a:r>
            <a:r>
              <a:rPr lang="en-US" sz="800" dirty="0" err="1">
                <a:latin typeface="Times New Roman" pitchFamily="18" charset="0"/>
                <a:cs typeface="Times New Roman" pitchFamily="18" charset="0"/>
              </a:rPr>
              <a:t>ain't</a:t>
            </a:r>
            <a:r>
              <a:rPr lang="en-US" sz="800" dirty="0">
                <a:latin typeface="Times New Roman" pitchFamily="18" charset="0"/>
                <a:cs typeface="Times New Roman" pitchFamily="18" charset="0"/>
              </a:rPr>
              <a:t> just '</a:t>
            </a:r>
            <a:r>
              <a:rPr lang="en-US" sz="800" dirty="0" err="1">
                <a:latin typeface="Times New Roman" pitchFamily="18" charset="0"/>
                <a:cs typeface="Times New Roman" pitchFamily="18" charset="0"/>
              </a:rPr>
              <a:t>sistas</a:t>
            </a:r>
            <a:r>
              <a:rPr lang="en-US" sz="800" dirty="0">
                <a:latin typeface="Times New Roman" pitchFamily="18" charset="0"/>
                <a:cs typeface="Times New Roman" pitchFamily="18" charset="0"/>
              </a:rPr>
              <a:t>'—they Sisters! From the same family! And, Mu—they </a:t>
            </a:r>
            <a:r>
              <a:rPr lang="en-US" sz="800" dirty="0" err="1">
                <a:latin typeface="Times New Roman" pitchFamily="18" charset="0"/>
                <a:cs typeface="Times New Roman" pitchFamily="18" charset="0"/>
              </a:rPr>
              <a:t>changin</a:t>
            </a:r>
            <a:r>
              <a:rPr lang="en-US" sz="800" dirty="0">
                <a:latin typeface="Times New Roman" pitchFamily="18" charset="0"/>
                <a:cs typeface="Times New Roman" pitchFamily="18" charset="0"/>
              </a:rPr>
              <a:t>' the game!"</a:t>
            </a:r>
          </a:p>
          <a:p>
            <a:r>
              <a:rPr lang="en-US" sz="800" dirty="0">
                <a:latin typeface="Times New Roman" pitchFamily="18" charset="0"/>
                <a:cs typeface="Times New Roman" pitchFamily="18" charset="0"/>
              </a:rPr>
              <a:t>I knew that </a:t>
            </a:r>
            <a:r>
              <a:rPr lang="en-US" sz="800" dirty="0" err="1">
                <a:latin typeface="Times New Roman" pitchFamily="18" charset="0"/>
                <a:cs typeface="Times New Roman" pitchFamily="18" charset="0"/>
              </a:rPr>
              <a:t>Karim</a:t>
            </a:r>
            <a:r>
              <a:rPr lang="en-US" sz="800" dirty="0">
                <a:latin typeface="Times New Roman" pitchFamily="18" charset="0"/>
                <a:cs typeface="Times New Roman" pitchFamily="18" charset="0"/>
              </a:rPr>
              <a:t>, a former trainer, loved boxing; but tennis? I was intrigued.</a:t>
            </a:r>
          </a:p>
          <a:p>
            <a:r>
              <a:rPr lang="en-US" sz="800" dirty="0">
                <a:latin typeface="Times New Roman" pitchFamily="18" charset="0"/>
                <a:cs typeface="Times New Roman" pitchFamily="18" charset="0"/>
              </a:rPr>
              <a:t>I watched that afternoon—and I've been a fan ever since.</a:t>
            </a:r>
          </a:p>
          <a:p>
            <a:r>
              <a:rPr lang="en-US" sz="800" dirty="0">
                <a:latin typeface="Times New Roman" pitchFamily="18" charset="0"/>
                <a:cs typeface="Times New Roman" pitchFamily="18" charset="0"/>
              </a:rPr>
              <a:t>At this year's Wimbledon, it was with sheer pleasure that I saw the stunning rebound of Venus Williams, the elder sister of the two tennis stars, win, in straight sets, over the much-favored, younger, Russian-born star (and multi-</a:t>
            </a:r>
            <a:r>
              <a:rPr lang="en-US" sz="800" dirty="0" err="1">
                <a:latin typeface="Times New Roman" pitchFamily="18" charset="0"/>
                <a:cs typeface="Times New Roman" pitchFamily="18" charset="0"/>
              </a:rPr>
              <a:t>millionairess</a:t>
            </a:r>
            <a:r>
              <a:rPr lang="en-US" sz="800" dirty="0">
                <a:latin typeface="Times New Roman" pitchFamily="18" charset="0"/>
                <a:cs typeface="Times New Roman" pitchFamily="18" charset="0"/>
              </a:rPr>
              <a:t>) Maria </a:t>
            </a:r>
            <a:r>
              <a:rPr lang="en-US" sz="800" dirty="0" err="1">
                <a:latin typeface="Times New Roman" pitchFamily="18" charset="0"/>
                <a:cs typeface="Times New Roman" pitchFamily="18" charset="0"/>
              </a:rPr>
              <a:t>Sharapova</a:t>
            </a:r>
            <a:r>
              <a:rPr lang="en-US" sz="800" dirty="0">
                <a:latin typeface="Times New Roman" pitchFamily="18" charset="0"/>
                <a:cs typeface="Times New Roman" pitchFamily="18" charset="0"/>
              </a:rPr>
              <a:t>.</a:t>
            </a:r>
          </a:p>
          <a:p>
            <a:r>
              <a:rPr lang="en-US" sz="800" dirty="0">
                <a:latin typeface="Times New Roman" pitchFamily="18" charset="0"/>
                <a:cs typeface="Times New Roman" pitchFamily="18" charset="0"/>
              </a:rPr>
              <a:t>In her semi-final victory she showed pure exaltation at her win, which came over the doubting chorus of commentators and sportswriters, who gave her little chance of winning.</a:t>
            </a:r>
          </a:p>
          <a:p>
            <a:r>
              <a:rPr lang="en-US" sz="800" dirty="0">
                <a:latin typeface="Times New Roman" pitchFamily="18" charset="0"/>
                <a:cs typeface="Times New Roman" pitchFamily="18" charset="0"/>
              </a:rPr>
              <a:t>And then came the final—two American women—the 6-foot, 2-inch Lindsay Davenport, known as a master of ball placement, and </a:t>
            </a:r>
            <a:r>
              <a:rPr lang="en-US" sz="800" dirty="0" err="1">
                <a:latin typeface="Times New Roman" pitchFamily="18" charset="0"/>
                <a:cs typeface="Times New Roman" pitchFamily="18" charset="0"/>
              </a:rPr>
              <a:t>groundstrokes</a:t>
            </a:r>
            <a:r>
              <a:rPr lang="en-US" sz="800" dirty="0">
                <a:latin typeface="Times New Roman" pitchFamily="18" charset="0"/>
                <a:cs typeface="Times New Roman" pitchFamily="18" charset="0"/>
              </a:rPr>
              <a:t>; versus Venus Williams, and the doubts were still raised.</a:t>
            </a:r>
          </a:p>
          <a:p>
            <a:r>
              <a:rPr lang="en-US" sz="800" dirty="0">
                <a:latin typeface="Times New Roman" pitchFamily="18" charset="0"/>
                <a:cs typeface="Times New Roman" pitchFamily="18" charset="0"/>
              </a:rPr>
              <a:t>”This is Venus's game, </a:t>
            </a:r>
            <a:r>
              <a:rPr lang="en-US" sz="800" i="1" dirty="0">
                <a:latin typeface="Times New Roman" pitchFamily="18" charset="0"/>
                <a:cs typeface="Times New Roman" pitchFamily="18" charset="0"/>
              </a:rPr>
              <a:t>if</a:t>
            </a:r>
            <a:r>
              <a:rPr lang="en-US" sz="800" dirty="0">
                <a:latin typeface="Times New Roman" pitchFamily="18" charset="0"/>
                <a:cs typeface="Times New Roman" pitchFamily="18" charset="0"/>
              </a:rPr>
              <a:t> she plays Lindsay like she played </a:t>
            </a:r>
            <a:r>
              <a:rPr lang="en-US" sz="800" dirty="0" err="1">
                <a:latin typeface="Times New Roman" pitchFamily="18" charset="0"/>
                <a:cs typeface="Times New Roman" pitchFamily="18" charset="0"/>
              </a:rPr>
              <a:t>Sharapova</a:t>
            </a:r>
            <a:r>
              <a:rPr lang="en-US" sz="800" dirty="0">
                <a:latin typeface="Times New Roman" pitchFamily="18" charset="0"/>
                <a:cs typeface="Times New Roman" pitchFamily="18" charset="0"/>
              </a:rPr>
              <a:t>."</a:t>
            </a:r>
          </a:p>
          <a:p>
            <a:r>
              <a:rPr lang="en-US" sz="800" dirty="0">
                <a:latin typeface="Times New Roman" pitchFamily="18" charset="0"/>
                <a:cs typeface="Times New Roman" pitchFamily="18" charset="0"/>
              </a:rPr>
              <a:t>But commentators, at their very best, are but spectators of the game.</a:t>
            </a:r>
          </a:p>
          <a:p>
            <a:r>
              <a:rPr lang="en-US" sz="800" dirty="0">
                <a:latin typeface="Times New Roman" pitchFamily="18" charset="0"/>
                <a:cs typeface="Times New Roman" pitchFamily="18" charset="0"/>
              </a:rPr>
              <a:t>Venus played. And Lindsay played. And like a seesaw in a children's playground, the games veered one way, only to turn, moments later, the other. Twice, Venus came within a breath of losing to the better-serving Davenport.</a:t>
            </a:r>
          </a:p>
          <a:p>
            <a:r>
              <a:rPr lang="en-US" sz="800" dirty="0">
                <a:latin typeface="Times New Roman" pitchFamily="18" charset="0"/>
                <a:cs typeface="Times New Roman" pitchFamily="18" charset="0"/>
              </a:rPr>
              <a:t>But a double-fault crept in; then, an aching back, and a Time was called, to allow a trainer to tape muscles in pain.</a:t>
            </a:r>
          </a:p>
          <a:p>
            <a:r>
              <a:rPr lang="en-US" sz="800" dirty="0">
                <a:latin typeface="Times New Roman" pitchFamily="18" charset="0"/>
                <a:cs typeface="Times New Roman" pitchFamily="18" charset="0"/>
              </a:rPr>
              <a:t>Fierce hitting exploded between the two tall women, and at last, after nearly 3 hours of the seesaw, Lindsay, visibly wincing, launched a ball into the sagging net, and it was over.</a:t>
            </a:r>
          </a:p>
          <a:p>
            <a:r>
              <a:rPr lang="en-US" sz="800" dirty="0">
                <a:latin typeface="Times New Roman" pitchFamily="18" charset="0"/>
                <a:cs typeface="Times New Roman" pitchFamily="18" charset="0"/>
              </a:rPr>
              <a:t>Venus looked like a child wrapped in a warm blanket of joy, leaping vertically, like a </a:t>
            </a:r>
            <a:r>
              <a:rPr lang="en-US" sz="800" dirty="0" err="1">
                <a:latin typeface="Times New Roman" pitchFamily="18" charset="0"/>
                <a:cs typeface="Times New Roman" pitchFamily="18" charset="0"/>
              </a:rPr>
              <a:t>Masai</a:t>
            </a:r>
            <a:r>
              <a:rPr lang="en-US" sz="800" dirty="0">
                <a:latin typeface="Times New Roman" pitchFamily="18" charset="0"/>
                <a:cs typeface="Times New Roman" pitchFamily="18" charset="0"/>
              </a:rPr>
              <a:t> warrior. A great smile suffused her countenance, and the doubters fell silent.</a:t>
            </a:r>
          </a:p>
          <a:p>
            <a:r>
              <a:rPr lang="en-US" sz="800" dirty="0">
                <a:latin typeface="Times New Roman" pitchFamily="18" charset="0"/>
                <a:cs typeface="Times New Roman" pitchFamily="18" charset="0"/>
              </a:rPr>
              <a:t>It took years, and fights, and great losses, but here, in tennis's greatest English-speaking shrine, on a green and fraying field, Venus Williams took the trophy that marked her once again, as Champion.</a:t>
            </a:r>
          </a:p>
          <a:p>
            <a:r>
              <a:rPr lang="en-US" sz="800" dirty="0">
                <a:latin typeface="Times New Roman" pitchFamily="18" charset="0"/>
                <a:cs typeface="Times New Roman" pitchFamily="18" charset="0"/>
              </a:rPr>
              <a:t>For what seemed like a full ten minutes, Venus grinned and laughed like it was her first and greatest win. Like it was new.</a:t>
            </a:r>
          </a:p>
          <a:p>
            <a:r>
              <a:rPr lang="en-US" sz="800" dirty="0">
                <a:latin typeface="Times New Roman" pitchFamily="18" charset="0"/>
                <a:cs typeface="Times New Roman" pitchFamily="18" charset="0"/>
              </a:rPr>
              <a:t>And for a fan, it was a wonderful, thrilling moment to behold.</a:t>
            </a:r>
          </a:p>
          <a:p>
            <a:r>
              <a:rPr lang="en-US" sz="800" dirty="0">
                <a:latin typeface="Times New Roman" pitchFamily="18" charset="0"/>
                <a:cs typeface="Times New Roman" pitchFamily="18" charset="0"/>
              </a:rPr>
              <a:t>For, Venus rarely showed her emotions on the screen. She was the introvert to sister Serena's extrovert. She was cerebral, calm, even placid in her comments. And even when she won, it was often painfully bittersweet, coming at the cost of her beloved sister's loss.</a:t>
            </a:r>
          </a:p>
          <a:p>
            <a:r>
              <a:rPr lang="en-US" sz="800" dirty="0">
                <a:latin typeface="Times New Roman" pitchFamily="18" charset="0"/>
                <a:cs typeface="Times New Roman" pitchFamily="18" charset="0"/>
              </a:rPr>
              <a:t>This time, joy burst forth like sunshine through clouds.</a:t>
            </a:r>
          </a:p>
          <a:p>
            <a:r>
              <a:rPr lang="en-US" sz="800" dirty="0">
                <a:latin typeface="Times New Roman" pitchFamily="18" charset="0"/>
                <a:cs typeface="Times New Roman" pitchFamily="18" charset="0"/>
              </a:rPr>
              <a:t>She was, for now—Champion.</a:t>
            </a:r>
          </a:p>
          <a:p>
            <a:endParaRPr lang="en-US" sz="800" dirty="0">
              <a:latin typeface="Times New Roman" pitchFamily="18" charset="0"/>
              <a:cs typeface="Times New Roman" pitchFamily="18" charset="0"/>
            </a:endParaRPr>
          </a:p>
        </p:txBody>
      </p:sp>
      <p:pic>
        <p:nvPicPr>
          <p:cNvPr id="6" name="Picture 5" descr="Maria Sharapova.jpg"/>
          <p:cNvPicPr>
            <a:picLocks noChangeAspect="1"/>
          </p:cNvPicPr>
          <p:nvPr/>
        </p:nvPicPr>
        <p:blipFill>
          <a:blip r:embed="rId3" cstate="print"/>
          <a:stretch>
            <a:fillRect/>
          </a:stretch>
        </p:blipFill>
        <p:spPr>
          <a:xfrm>
            <a:off x="6629400" y="3962400"/>
            <a:ext cx="2362200" cy="2720110"/>
          </a:xfrm>
          <a:prstGeom prst="rect">
            <a:avLst/>
          </a:prstGeom>
        </p:spPr>
      </p:pic>
      <p:sp>
        <p:nvSpPr>
          <p:cNvPr id="7" name="TextBox 6"/>
          <p:cNvSpPr txBox="1"/>
          <p:nvPr/>
        </p:nvSpPr>
        <p:spPr>
          <a:xfrm>
            <a:off x="7536124" y="1828800"/>
            <a:ext cx="1607876" cy="369332"/>
          </a:xfrm>
          <a:prstGeom prst="rect">
            <a:avLst/>
          </a:prstGeom>
          <a:noFill/>
        </p:spPr>
        <p:txBody>
          <a:bodyPr wrap="none" rtlCol="0">
            <a:spAutoFit/>
          </a:bodyPr>
          <a:lstStyle/>
          <a:p>
            <a:r>
              <a:rPr lang="en-US" dirty="0" smtClean="0"/>
              <a:t>Venus Williams</a:t>
            </a:r>
            <a:endParaRPr lang="en-US" dirty="0"/>
          </a:p>
        </p:txBody>
      </p:sp>
      <p:sp>
        <p:nvSpPr>
          <p:cNvPr id="8" name="TextBox 7"/>
          <p:cNvSpPr txBox="1"/>
          <p:nvPr/>
        </p:nvSpPr>
        <p:spPr>
          <a:xfrm>
            <a:off x="5105402" y="5105400"/>
            <a:ext cx="736099" cy="369332"/>
          </a:xfrm>
          <a:prstGeom prst="rect">
            <a:avLst/>
          </a:prstGeom>
          <a:noFill/>
        </p:spPr>
        <p:txBody>
          <a:bodyPr wrap="none" rtlCol="0">
            <a:spAutoFit/>
          </a:bodyPr>
          <a:lstStyle/>
          <a:p>
            <a:r>
              <a:rPr lang="en-US" dirty="0" smtClean="0"/>
              <a:t>Maria</a:t>
            </a:r>
            <a:endParaRPr lang="en-US" dirty="0"/>
          </a:p>
        </p:txBody>
      </p:sp>
      <p:pic>
        <p:nvPicPr>
          <p:cNvPr id="9" name="Picture 8" descr="imagesCAPT7VXY.jpg"/>
          <p:cNvPicPr>
            <a:picLocks noChangeAspect="1"/>
          </p:cNvPicPr>
          <p:nvPr/>
        </p:nvPicPr>
        <p:blipFill>
          <a:blip r:embed="rId4" cstate="print"/>
          <a:stretch>
            <a:fillRect/>
          </a:stretch>
        </p:blipFill>
        <p:spPr>
          <a:xfrm>
            <a:off x="4038600" y="3962400"/>
            <a:ext cx="2286000" cy="2724150"/>
          </a:xfrm>
          <a:prstGeom prst="rect">
            <a:avLst/>
          </a:prstGeom>
        </p:spPr>
      </p:pic>
      <p:sp>
        <p:nvSpPr>
          <p:cNvPr id="10" name="TextBox 9"/>
          <p:cNvSpPr txBox="1"/>
          <p:nvPr/>
        </p:nvSpPr>
        <p:spPr>
          <a:xfrm>
            <a:off x="4495800" y="3733801"/>
            <a:ext cx="1828800" cy="276999"/>
          </a:xfrm>
          <a:prstGeom prst="rect">
            <a:avLst/>
          </a:prstGeom>
          <a:noFill/>
        </p:spPr>
        <p:txBody>
          <a:bodyPr wrap="square" rtlCol="0">
            <a:spAutoFit/>
          </a:bodyPr>
          <a:lstStyle/>
          <a:p>
            <a:r>
              <a:rPr lang="en-US" sz="1200" dirty="0" smtClean="0"/>
              <a:t>Lindsay Davenport</a:t>
            </a:r>
            <a:endParaRPr lang="en-US" sz="1200" dirty="0"/>
          </a:p>
        </p:txBody>
      </p:sp>
      <p:sp>
        <p:nvSpPr>
          <p:cNvPr id="11" name="TextBox 10"/>
          <p:cNvSpPr txBox="1"/>
          <p:nvPr/>
        </p:nvSpPr>
        <p:spPr>
          <a:xfrm>
            <a:off x="7239001" y="3657601"/>
            <a:ext cx="1236557" cy="276999"/>
          </a:xfrm>
          <a:prstGeom prst="rect">
            <a:avLst/>
          </a:prstGeom>
          <a:noFill/>
        </p:spPr>
        <p:txBody>
          <a:bodyPr wrap="none" rtlCol="0">
            <a:spAutoFit/>
          </a:bodyPr>
          <a:lstStyle/>
          <a:p>
            <a:r>
              <a:rPr lang="en-US" sz="1200" dirty="0" smtClean="0"/>
              <a:t>Maria </a:t>
            </a:r>
            <a:r>
              <a:rPr lang="en-US" sz="1200" dirty="0" err="1" smtClean="0"/>
              <a:t>Sharapova</a:t>
            </a:r>
            <a:endParaRPr lang="en-US" sz="1200" dirty="0"/>
          </a:p>
        </p:txBody>
      </p:sp>
      <p:pic>
        <p:nvPicPr>
          <p:cNvPr id="18" name="Picture 17" descr="venus williams.png"/>
          <p:cNvPicPr>
            <a:picLocks noChangeAspect="1"/>
          </p:cNvPicPr>
          <p:nvPr/>
        </p:nvPicPr>
        <p:blipFill>
          <a:blip r:embed="rId5" cstate="print"/>
          <a:stretch>
            <a:fillRect/>
          </a:stretch>
        </p:blipFill>
        <p:spPr>
          <a:xfrm>
            <a:off x="4724400" y="304800"/>
            <a:ext cx="2895600" cy="3276600"/>
          </a:xfrm>
          <a:prstGeom prst="rect">
            <a:avLst/>
          </a:prstGeom>
        </p:spPr>
      </p:pic>
    </p:spTree>
  </p:cSld>
  <p:clrMapOvr>
    <a:masterClrMapping/>
  </p:clrMapOvr>
  <p:transition advTm="5741"/>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1"/>
            <a:ext cx="3008313" cy="641350"/>
          </a:xfrm>
        </p:spPr>
        <p:txBody>
          <a:bodyPr>
            <a:normAutofit fontScale="90000"/>
          </a:bodyPr>
          <a:lstStyle/>
          <a:p>
            <a:r>
              <a:rPr lang="en-US" dirty="0" smtClean="0"/>
              <a:t>The Vick Kick</a:t>
            </a:r>
            <a:br>
              <a:rPr lang="en-US" dirty="0" smtClean="0"/>
            </a:br>
            <a:endParaRPr lang="en-US" dirty="0"/>
          </a:p>
        </p:txBody>
      </p:sp>
      <p:pic>
        <p:nvPicPr>
          <p:cNvPr id="5" name="Content Placeholder 4" descr="Michael Vick.jpg"/>
          <p:cNvPicPr>
            <a:picLocks noGrp="1" noChangeAspect="1"/>
          </p:cNvPicPr>
          <p:nvPr>
            <p:ph idx="1"/>
          </p:nvPr>
        </p:nvPicPr>
        <p:blipFill>
          <a:blip r:embed="rId3" cstate="print"/>
          <a:stretch>
            <a:fillRect/>
          </a:stretch>
        </p:blipFill>
        <p:spPr>
          <a:xfrm>
            <a:off x="5334000" y="1600200"/>
            <a:ext cx="3124200" cy="3048000"/>
          </a:xfrm>
        </p:spPr>
      </p:pic>
      <p:sp>
        <p:nvSpPr>
          <p:cNvPr id="4" name="Text Placeholder 3"/>
          <p:cNvSpPr>
            <a:spLocks noGrp="1"/>
          </p:cNvSpPr>
          <p:nvPr>
            <p:ph type="body" sz="half" idx="2"/>
          </p:nvPr>
        </p:nvSpPr>
        <p:spPr>
          <a:xfrm>
            <a:off x="457200" y="685800"/>
            <a:ext cx="4419600" cy="6172200"/>
          </a:xfrm>
        </p:spPr>
        <p:txBody>
          <a:bodyPr>
            <a:normAutofit fontScale="55000" lnSpcReduction="20000"/>
          </a:bodyPr>
          <a:lstStyle/>
          <a:p>
            <a:r>
              <a:rPr lang="en-US" dirty="0" smtClean="0"/>
              <a:t> </a:t>
            </a:r>
          </a:p>
          <a:p>
            <a:r>
              <a:rPr lang="en-US" sz="1800" dirty="0" err="1" smtClean="0"/>
              <a:t>Mumia</a:t>
            </a:r>
            <a:r>
              <a:rPr lang="en-US" sz="1800" dirty="0" smtClean="0"/>
              <a:t> Abu Jamal [col writ. 8/21/07]] ©2007</a:t>
            </a:r>
          </a:p>
          <a:p>
            <a:r>
              <a:rPr lang="en-US" dirty="0" smtClean="0"/>
              <a:t> </a:t>
            </a:r>
          </a:p>
          <a:p>
            <a:r>
              <a:rPr lang="en-US" dirty="0" smtClean="0"/>
              <a:t>NFL (National Football League) star, Michael Vick is the </a:t>
            </a:r>
            <a:r>
              <a:rPr lang="en-US" dirty="0" err="1" smtClean="0"/>
              <a:t>nation's.latest</a:t>
            </a:r>
            <a:r>
              <a:rPr lang="en-US" dirty="0" smtClean="0"/>
              <a:t> </a:t>
            </a:r>
            <a:r>
              <a:rPr lang="en-US" dirty="0" err="1" smtClean="0"/>
              <a:t>bete</a:t>
            </a:r>
            <a:r>
              <a:rPr lang="en-US" dirty="0" smtClean="0"/>
              <a:t> noir (French: Black beast).</a:t>
            </a:r>
          </a:p>
          <a:p>
            <a:r>
              <a:rPr lang="en-US" dirty="0" smtClean="0"/>
              <a:t>The venom and hatred directed at him for his off-field dog fighting connections is nothing short of remarkable. Not since football great O. J. Simpson's murder trial, or perhaps Mike Tyson's rape trial, have we witnessed such an outpouring of outrage.</a:t>
            </a:r>
          </a:p>
          <a:p>
            <a:r>
              <a:rPr lang="en-US" dirty="0" smtClean="0"/>
              <a:t> </a:t>
            </a:r>
          </a:p>
          <a:p>
            <a:r>
              <a:rPr lang="en-US" dirty="0" smtClean="0"/>
              <a:t>If you think it's got nothing to do with who he is, rather than what he is alleged to have done, then you're </a:t>
            </a:r>
            <a:r>
              <a:rPr lang="en-US" dirty="0" err="1" smtClean="0"/>
              <a:t>trippin</a:t>
            </a:r>
            <a:r>
              <a:rPr lang="en-US" dirty="0" smtClean="0"/>
              <a:t>'! Vick signed a monster NFL contract several years ago that virtually guaranteed him a lifetime of wealth. All of that, not to mention other product endorsement deals, is up in smoke.</a:t>
            </a:r>
          </a:p>
          <a:p>
            <a:r>
              <a:rPr lang="en-US" dirty="0" smtClean="0"/>
              <a:t> </a:t>
            </a:r>
          </a:p>
          <a:p>
            <a:r>
              <a:rPr lang="en-US" dirty="0" smtClean="0"/>
              <a:t>Don't get it twisted. I'm not suggesting, in the least, that hurting animals is cool.</a:t>
            </a:r>
          </a:p>
          <a:p>
            <a:r>
              <a:rPr lang="en-US" dirty="0" smtClean="0"/>
              <a:t> </a:t>
            </a:r>
          </a:p>
          <a:p>
            <a:r>
              <a:rPr lang="en-US" dirty="0" smtClean="0"/>
              <a:t>As a MOVE supporter, I recall the late Frank Africa (MOVE's Naturalist Minister) telling me about seeing guys fighting pit bulls in West Philly's </a:t>
            </a:r>
            <a:r>
              <a:rPr lang="en-US" dirty="0" err="1" smtClean="0"/>
              <a:t>Cobbs</a:t>
            </a:r>
            <a:r>
              <a:rPr lang="en-US" dirty="0" smtClean="0"/>
              <a:t> Creek Park. Frank would challenge them to</a:t>
            </a:r>
          </a:p>
          <a:p>
            <a:r>
              <a:rPr lang="en-US" dirty="0" smtClean="0"/>
              <a:t>fight him instead of the dogs. (He didn't find a lot of takers).</a:t>
            </a:r>
          </a:p>
          <a:p>
            <a:r>
              <a:rPr lang="en-US" dirty="0" smtClean="0"/>
              <a:t> </a:t>
            </a:r>
          </a:p>
          <a:p>
            <a:r>
              <a:rPr lang="en-US" dirty="0" smtClean="0"/>
              <a:t>Frank was martyred by the Commonwealth of Pennsylvania (and the United States of America) on May 13th, 1985, along with 10 other men, women and babies.</a:t>
            </a:r>
          </a:p>
          <a:p>
            <a:r>
              <a:rPr lang="en-US" dirty="0" smtClean="0"/>
              <a:t> </a:t>
            </a:r>
          </a:p>
          <a:p>
            <a:r>
              <a:rPr lang="en-US" dirty="0" smtClean="0"/>
              <a:t>While we hear the sports world and the talk show pundits bay for Vick's blood for dog fighting, it's important to remember that if Vicks serves one day in jail that'll be one day more than the</a:t>
            </a:r>
          </a:p>
          <a:p>
            <a:r>
              <a:rPr lang="en-US" dirty="0" smtClean="0"/>
              <a:t>bombers, snipers and baby-killers who massacred 11 people on Osage Avenue in Philadelphia (Oh, yeah -- come to think of it, several dogs were killed then, too!)</a:t>
            </a:r>
          </a:p>
          <a:p>
            <a:r>
              <a:rPr lang="en-US" dirty="0" smtClean="0"/>
              <a:t> </a:t>
            </a:r>
          </a:p>
          <a:p>
            <a:r>
              <a:rPr lang="en-US" dirty="0" smtClean="0"/>
              <a:t>Football is the nations' weekly ritual of violence, where big guys pummel other big guys, with the intent of crushing the opponent. It was not for naught that an American president (and general!), Dwight</a:t>
            </a:r>
          </a:p>
          <a:p>
            <a:r>
              <a:rPr lang="en-US" dirty="0" smtClean="0"/>
              <a:t>Eisenhower once said, "Sports are perfect for preparing young men for war."</a:t>
            </a:r>
          </a:p>
          <a:p>
            <a:r>
              <a:rPr lang="en-US" dirty="0" smtClean="0"/>
              <a:t> </a:t>
            </a:r>
          </a:p>
          <a:p>
            <a:r>
              <a:rPr lang="en-US" dirty="0" smtClean="0"/>
              <a:t>In the hyper-world of talk and sports radio, few things elicit more umbrage than the spectacle of a Black man, from an impoverished background, coming into great wealth. That athlete (or artist, for that matter) is expected to smile, never address politics, and generally, shut up (especially regarding issues of race!)</a:t>
            </a:r>
          </a:p>
          <a:p>
            <a:r>
              <a:rPr lang="en-US" dirty="0" smtClean="0"/>
              <a:t>Implicit in the sports contract is an unwritten agreement to be what one Black sportswriter called a 'million dollar slave.' Because many Black athletes come from poverty, and communities where life is cruel, brutish and short, they have acquired the tastes, modes and habits of their environs. In the South (and North as well), dog-fighting is not a rarity.</a:t>
            </a:r>
          </a:p>
          <a:p>
            <a:r>
              <a:rPr lang="en-US" dirty="0" smtClean="0"/>
              <a:t> </a:t>
            </a:r>
          </a:p>
          <a:p>
            <a:r>
              <a:rPr lang="en-US" dirty="0" smtClean="0"/>
              <a:t>If he were Mexican-American, he may have enjoyed cock-fighting, or, if or another ethnicity, perhaps bull-fighting. But, such sociological observations have no place in the hot house of media mouthpieces and hype artists.</a:t>
            </a:r>
          </a:p>
          <a:p>
            <a:r>
              <a:rPr lang="en-US" dirty="0" smtClean="0"/>
              <a:t> </a:t>
            </a:r>
          </a:p>
          <a:p>
            <a:r>
              <a:rPr lang="en-US" dirty="0" smtClean="0"/>
              <a:t>I've seen more heat around Vick's treatment of dogs than American soldiers treatment of Iraqis!</a:t>
            </a:r>
          </a:p>
          <a:p>
            <a:r>
              <a:rPr lang="en-US" dirty="0" smtClean="0"/>
              <a:t> </a:t>
            </a:r>
          </a:p>
          <a:p>
            <a:r>
              <a:rPr lang="en-US" dirty="0" smtClean="0"/>
              <a:t>For Michael Vicks, for now -- the game is over.</a:t>
            </a:r>
          </a:p>
          <a:p>
            <a:r>
              <a:rPr lang="en-US" dirty="0" smtClean="0"/>
              <a:t> </a:t>
            </a:r>
          </a:p>
          <a:p>
            <a:endParaRPr lang="en-US" dirty="0"/>
          </a:p>
        </p:txBody>
      </p:sp>
      <p:sp>
        <p:nvSpPr>
          <p:cNvPr id="6" name="TextBox 5"/>
          <p:cNvSpPr txBox="1"/>
          <p:nvPr/>
        </p:nvSpPr>
        <p:spPr>
          <a:xfrm>
            <a:off x="6172200" y="4724400"/>
            <a:ext cx="1372492" cy="369332"/>
          </a:xfrm>
          <a:prstGeom prst="rect">
            <a:avLst/>
          </a:prstGeom>
          <a:noFill/>
        </p:spPr>
        <p:txBody>
          <a:bodyPr wrap="none" rtlCol="0">
            <a:spAutoFit/>
          </a:bodyPr>
          <a:lstStyle/>
          <a:p>
            <a:r>
              <a:rPr lang="en-US" dirty="0" smtClean="0"/>
              <a:t>Michael Vick</a:t>
            </a:r>
            <a:endParaRPr lang="en-US" dirty="0"/>
          </a:p>
        </p:txBody>
      </p:sp>
    </p:spTree>
  </p:cSld>
  <p:clrMapOvr>
    <a:masterClrMapping/>
  </p:clrMapOvr>
  <p:transition advTm="532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28600"/>
            <a:ext cx="3694113" cy="609600"/>
          </a:xfrm>
        </p:spPr>
        <p:txBody>
          <a:bodyPr>
            <a:normAutofit fontScale="90000"/>
          </a:bodyPr>
          <a:lstStyle/>
          <a:p>
            <a:r>
              <a:rPr lang="en-US" dirty="0" smtClean="0"/>
              <a:t>Gov Ryan’s Song</a:t>
            </a:r>
            <a:br>
              <a:rPr lang="en-US" dirty="0" smtClean="0"/>
            </a:br>
            <a:r>
              <a:rPr lang="en-US" sz="1000" dirty="0" smtClean="0"/>
              <a:t>by</a:t>
            </a:r>
            <a:r>
              <a:rPr lang="en-US" dirty="0" smtClean="0"/>
              <a:t> </a:t>
            </a:r>
            <a:r>
              <a:rPr lang="en-US" sz="1100" dirty="0" err="1" smtClean="0"/>
              <a:t>Mumia</a:t>
            </a:r>
            <a:r>
              <a:rPr lang="en-US" sz="1100" dirty="0" smtClean="0"/>
              <a:t> Abu-Jamal [Col. Writ. 1/11/03] </a:t>
            </a:r>
            <a:r>
              <a:rPr lang="en-US" dirty="0" smtClean="0"/>
              <a:t/>
            </a:r>
            <a:br>
              <a:rPr lang="en-US" dirty="0" smtClean="0"/>
            </a:br>
            <a:endParaRPr lang="en-US" dirty="0"/>
          </a:p>
        </p:txBody>
      </p:sp>
      <p:pic>
        <p:nvPicPr>
          <p:cNvPr id="5" name="Content Placeholder 4" descr="225px-2007_Governor_George_Ryan_crop4[1].jpg"/>
          <p:cNvPicPr>
            <a:picLocks noGrp="1" noChangeAspect="1"/>
          </p:cNvPicPr>
          <p:nvPr>
            <p:ph idx="1"/>
          </p:nvPr>
        </p:nvPicPr>
        <p:blipFill>
          <a:blip r:embed="rId3" cstate="print"/>
          <a:stretch>
            <a:fillRect/>
          </a:stretch>
        </p:blipFill>
        <p:spPr>
          <a:xfrm>
            <a:off x="5181600" y="762000"/>
            <a:ext cx="3352800" cy="4267200"/>
          </a:xfrm>
        </p:spPr>
      </p:pic>
      <p:sp>
        <p:nvSpPr>
          <p:cNvPr id="4" name="Text Placeholder 3"/>
          <p:cNvSpPr>
            <a:spLocks noGrp="1"/>
          </p:cNvSpPr>
          <p:nvPr>
            <p:ph type="body" sz="half" idx="2"/>
          </p:nvPr>
        </p:nvSpPr>
        <p:spPr>
          <a:xfrm>
            <a:off x="228600" y="609600"/>
            <a:ext cx="4572000" cy="6096000"/>
          </a:xfrm>
        </p:spPr>
        <p:txBody>
          <a:bodyPr>
            <a:normAutofit fontScale="47500" lnSpcReduction="20000"/>
          </a:bodyPr>
          <a:lstStyle/>
          <a:p>
            <a:r>
              <a:rPr lang="en-US" dirty="0" smtClean="0"/>
              <a:t>Gov. George Ryan, in the last passing days of his first and only term, saved the best for last.</a:t>
            </a:r>
          </a:p>
          <a:p>
            <a:endParaRPr lang="en-US" dirty="0" smtClean="0"/>
          </a:p>
          <a:p>
            <a:r>
              <a:rPr lang="en-US" dirty="0" smtClean="0"/>
              <a:t>He sent shock waves across the nation when he issued four pardons to men sitting on the Condemned Units of the state's prison system, opening the doors of the dungeon for four men, one who sat in the shadow of the gallows for nearly two decades. Speaking in a soft, Midwestern accent, his words were as damning as the death sentences that his orders negated: "The system is broken." </a:t>
            </a:r>
          </a:p>
          <a:p>
            <a:r>
              <a:rPr lang="en-US" dirty="0" smtClean="0"/>
              <a:t>With these orders, he ushered four men, Stanley Howard, Madison </a:t>
            </a:r>
            <a:r>
              <a:rPr lang="en-US" dirty="0" err="1" smtClean="0"/>
              <a:t>Hobley</a:t>
            </a:r>
            <a:r>
              <a:rPr lang="en-US" dirty="0" smtClean="0"/>
              <a:t>, Aaron Patterson, and Leroy Orange, from the darkest corners of the land, into the light. Quoting a tale of that famed Illinoisan, Lincoln, he recalled the job of the nation's chief executive, who, reviewing execution orders for those who were convicted of violating the military code during the Civil War, asked one of his generals why one young man had no letters in his file from any who wished his life spared. The General, shrugging his shoulders matter-of-factly, said, "He's got no friends." Lincoln, lifting his pen, remarked, "He's got one friend," and pardoned the man from the clutches of the hangman. Ryan said those four denizens of Death Row, each having been subjected to police torture, falsified confessions, prosecutorial misconduct, and judicial blindness to these vile transgressions, had one friend, and decided to cut the Gordian knot, by issuing full pardons to the four, and proving a friend to men who had few real friends in the dark, deserted abode of death. Before day's end, three of the four walked away from the closed cell of state repression, into the fresh air of a windy Chicago, and freedom.</a:t>
            </a:r>
          </a:p>
          <a:p>
            <a:r>
              <a:rPr lang="en-US" dirty="0" smtClean="0"/>
              <a:t>By so doing, Ryan has dealt a serious, crippling blow to the state system of death, and the inability of the dignitaries and officials of the system, to cure the serious problems of the death penalty, were shown in sharp and stark relief. </a:t>
            </a:r>
          </a:p>
          <a:p>
            <a:r>
              <a:rPr lang="en-US" dirty="0" smtClean="0"/>
              <a:t>It is fitting that Ryan, a one-term, embattled politico, and a non-lawyer ("I'm a pharmacist", he repeatedly explained) would be the one to solve these deep and troubling problems. It is equally as fitting that the problems of the Illinois death system came to light, not through the members of the Bar, but through the meanderings of students of journalism, whose investigations led to the ultimate conclusion voiced by Ryan some years later: "The system is broken."</a:t>
            </a:r>
          </a:p>
          <a:p>
            <a:r>
              <a:rPr lang="en-US" dirty="0" smtClean="0"/>
              <a:t>Hours after his unprecedented announcement of the pardon package, Ryan's office would announce another earth-shattering event: the full commutation of every man on Death Row in the Prairie State. By the end of the week, 167 folks would no longer be on Death Row.</a:t>
            </a:r>
          </a:p>
          <a:p>
            <a:r>
              <a:rPr lang="en-US" dirty="0" smtClean="0"/>
              <a:t>Elected as a conservative Republican who "never gave a moment's thought" to the rightness or morality of the death penalty, Ryan would be the last politician one would expect would strike down the nation's 7th largest Death Row in the United States. </a:t>
            </a:r>
          </a:p>
          <a:p>
            <a:r>
              <a:rPr lang="en-US" dirty="0" smtClean="0"/>
              <a:t>With a hoarse voice, his nervousness evident by his fidgety presentation, the one-term governor struck a mighty blow against the Death System in America.</a:t>
            </a:r>
          </a:p>
          <a:p>
            <a:r>
              <a:rPr lang="en-US" dirty="0" smtClean="0"/>
              <a:t>Exercising a breadth of vision that is truly remarkable in an American sitting (albeit departing) politician, Ryan spoke of the problems facing not just those condemned to death, but in the processes, prosecutions, and judgments affecting those condemned to 'life'. His words were a rare gubernatorial recognition of the deficits in the system entire: "The system has proven itself to be wildly inaccurate, unjust, unable to separate the innocent from the guilty... and racist."</a:t>
            </a:r>
          </a:p>
          <a:p>
            <a:r>
              <a:rPr lang="en-US" dirty="0" smtClean="0"/>
              <a:t>His commutations of over 150 death sentences, unquestionably stays the cold hand of death, but it does not address the injustices that led many to Death Row, nor keeps them confined on 'Life Row', for those problems, those deep cracks in the system, remain.</a:t>
            </a:r>
          </a:p>
          <a:p>
            <a:r>
              <a:rPr lang="en-US" dirty="0" smtClean="0"/>
              <a:t>It is tragically true that, as Ryan charges, "The system is broken." The bitter truth is his efforts, while undeniably noble, and unquestionably historic, does not fix the mess. </a:t>
            </a:r>
          </a:p>
          <a:p>
            <a:r>
              <a:rPr lang="en-US" dirty="0" smtClean="0"/>
              <a:t>To his credit, Ryan assembled a blue-ribbon panel to examine the state's death system, and the commission, after three years, came to a political, yet systematic, conclusion: 'The system is broken.' The commission, composed of prosecutors, judges, defense lawyers and scholars, joined in the report, and issued some 85 recommendations to 'fix' the system, including the recording of confessions, from beginning to end, the end of 'jailhouse confessions', (which are notoriously unreliable, yet influential to unknowing jurors), and a host of others. The legislature opted to ignore the recommendations, just as the state's highest judiciary chose to ignore many of the most blatant injustices, and Ryan, the 'non-lawyer', felt compelled to act.</a:t>
            </a:r>
          </a:p>
          <a:p>
            <a:r>
              <a:rPr lang="en-US" dirty="0" smtClean="0"/>
              <a:t>If the system is broken, how can the system fix the system? </a:t>
            </a:r>
          </a:p>
          <a:p>
            <a:r>
              <a:rPr lang="en-US" dirty="0" smtClean="0"/>
              <a:t>Ryan's very extraordinary act, seems to suggest, that it cannot. For while those 4 men are free of unjust convictions, are they the only four innocents on the state's large Death Row, or larger Life Row? That seems unlikely.</a:t>
            </a:r>
          </a:p>
          <a:p>
            <a:r>
              <a:rPr lang="en-US" dirty="0" smtClean="0"/>
              <a:t>In another sense, as the underlying system remains tightly embedded in place, what of those to come? How many years will other innocents suffer in the suffocating holds of steel and brick slave ships (prisons) before another scandal threatens the stability of the system?</a:t>
            </a:r>
          </a:p>
          <a:p>
            <a:r>
              <a:rPr lang="en-US" dirty="0" smtClean="0"/>
              <a:t>Like the notorious cycle of police corruption cases that plagues U.S. cities, like New York, Philadelphia, Los Angeles and -yes- Chicago, the problem isn't fixed, but passed on to later administrations.</a:t>
            </a:r>
          </a:p>
          <a:p>
            <a:r>
              <a:rPr lang="en-US" dirty="0" smtClean="0"/>
              <a:t>It seems an abolition movement must take this, not as a final victory, but as a first step of a systematic battle for real change.</a:t>
            </a:r>
          </a:p>
          <a:p>
            <a:r>
              <a:rPr lang="en-US" dirty="0" smtClean="0"/>
              <a:t>We may all agree that the system is broken. But that mere agreement does not insure that that which is broken will indeed be fixed. </a:t>
            </a:r>
          </a:p>
          <a:p>
            <a:endParaRPr lang="en-US" dirty="0"/>
          </a:p>
        </p:txBody>
      </p:sp>
      <p:sp>
        <p:nvSpPr>
          <p:cNvPr id="6" name="TextBox 5"/>
          <p:cNvSpPr txBox="1"/>
          <p:nvPr/>
        </p:nvSpPr>
        <p:spPr>
          <a:xfrm>
            <a:off x="5943601" y="5181600"/>
            <a:ext cx="1798441" cy="369332"/>
          </a:xfrm>
          <a:prstGeom prst="rect">
            <a:avLst/>
          </a:prstGeom>
          <a:noFill/>
        </p:spPr>
        <p:txBody>
          <a:bodyPr wrap="none" rtlCol="0">
            <a:spAutoFit/>
          </a:bodyPr>
          <a:lstStyle/>
          <a:p>
            <a:r>
              <a:rPr lang="en-US" dirty="0" smtClean="0"/>
              <a:t>Gov George Ryan</a:t>
            </a:r>
            <a:endParaRPr lang="en-US" dirty="0"/>
          </a:p>
        </p:txBody>
      </p:sp>
    </p:spTree>
  </p:cSld>
  <p:clrMapOvr>
    <a:masterClrMapping/>
  </p:clrMapOvr>
  <p:transition advTm="5522"/>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0"/>
            <a:ext cx="3008313" cy="336550"/>
          </a:xfrm>
        </p:spPr>
        <p:txBody>
          <a:bodyPr>
            <a:normAutofit fontScale="90000"/>
          </a:bodyPr>
          <a:lstStyle/>
          <a:p>
            <a:r>
              <a:rPr lang="en-US" dirty="0" smtClean="0"/>
              <a:t>Johnny’s Real Crime</a:t>
            </a:r>
            <a:endParaRPr lang="en-US" dirty="0"/>
          </a:p>
        </p:txBody>
      </p:sp>
      <p:pic>
        <p:nvPicPr>
          <p:cNvPr id="5" name="Content Placeholder 4" descr="060130johnlindh2[1].jpg"/>
          <p:cNvPicPr>
            <a:picLocks noGrp="1" noChangeAspect="1"/>
          </p:cNvPicPr>
          <p:nvPr>
            <p:ph idx="1"/>
          </p:nvPr>
        </p:nvPicPr>
        <p:blipFill>
          <a:blip r:embed="rId2" cstate="print"/>
          <a:stretch>
            <a:fillRect/>
          </a:stretch>
        </p:blipFill>
        <p:spPr>
          <a:xfrm>
            <a:off x="4724400" y="1066800"/>
            <a:ext cx="3733800" cy="4267200"/>
          </a:xfrm>
        </p:spPr>
      </p:pic>
      <p:sp>
        <p:nvSpPr>
          <p:cNvPr id="4" name="Text Placeholder 3"/>
          <p:cNvSpPr>
            <a:spLocks noGrp="1"/>
          </p:cNvSpPr>
          <p:nvPr>
            <p:ph type="body" sz="half" idx="2"/>
          </p:nvPr>
        </p:nvSpPr>
        <p:spPr>
          <a:xfrm>
            <a:off x="228600" y="381000"/>
            <a:ext cx="3810000" cy="6324600"/>
          </a:xfrm>
        </p:spPr>
        <p:txBody>
          <a:bodyPr>
            <a:normAutofit fontScale="70000" lnSpcReduction="20000"/>
          </a:bodyPr>
          <a:lstStyle/>
          <a:p>
            <a:r>
              <a:rPr lang="en-US" dirty="0" smtClean="0"/>
              <a:t>If one listens closely, a vast collective sigh of relief can be heard at the news that John Walker </a:t>
            </a:r>
            <a:r>
              <a:rPr lang="en-US" dirty="0" err="1" smtClean="0"/>
              <a:t>Lindh</a:t>
            </a:r>
            <a:r>
              <a:rPr lang="en-US" dirty="0" smtClean="0"/>
              <a:t> has pleaded guilty to several charges stemming from his service in the military of the fallen theocracy of Afghanistan, the Taliban. </a:t>
            </a:r>
          </a:p>
          <a:p>
            <a:r>
              <a:rPr lang="en-US" dirty="0" smtClean="0"/>
              <a:t>According to published reports, the plea agreement exposes the 21-year old Californian to a 20-year bit in the federal pen. The government is happy, and the defense lawyers seem pleased with the deal. </a:t>
            </a:r>
          </a:p>
          <a:p>
            <a:r>
              <a:rPr lang="en-US" dirty="0" smtClean="0"/>
              <a:t>Perhaps the only disappointment can be found in the financial offices of the news networks, where it was hoped the </a:t>
            </a:r>
            <a:r>
              <a:rPr lang="en-US" dirty="0" err="1" smtClean="0"/>
              <a:t>Lindh</a:t>
            </a:r>
            <a:r>
              <a:rPr lang="en-US" dirty="0" smtClean="0"/>
              <a:t> trial could provide a ratings boost that broadcasters hadn't seen since the heady days of the O.J. trial. </a:t>
            </a:r>
          </a:p>
          <a:p>
            <a:r>
              <a:rPr lang="en-US" dirty="0" smtClean="0"/>
              <a:t>According to published accounts, </a:t>
            </a:r>
            <a:r>
              <a:rPr lang="en-US" dirty="0" err="1" smtClean="0"/>
              <a:t>Lindh</a:t>
            </a:r>
            <a:r>
              <a:rPr lang="en-US" dirty="0" smtClean="0"/>
              <a:t> pled guilty to providing support to the Taliban, and possession of explosives. His plea, if formally accepted by the court, would prove an evasion from charges that could've landed him in the brig for life. </a:t>
            </a:r>
          </a:p>
          <a:p>
            <a:r>
              <a:rPr lang="en-US" dirty="0" smtClean="0"/>
              <a:t>This writer thinks the plea is incorrect for another reason: essentially, </a:t>
            </a:r>
            <a:r>
              <a:rPr lang="en-US" dirty="0" err="1" smtClean="0"/>
              <a:t>Lindh</a:t>
            </a:r>
            <a:r>
              <a:rPr lang="en-US" dirty="0" smtClean="0"/>
              <a:t> is guilty of serving in an army of a nation the U.S. government didn't like. Period. </a:t>
            </a:r>
          </a:p>
          <a:p>
            <a:r>
              <a:rPr lang="en-US" dirty="0" smtClean="0"/>
              <a:t>There are hundreds, if not thousands of Americans, walking the streets today, who served as mercenaries (or soldiers for hire) in the former Rhodesia, shooting, bombing and killing Africans who were fighting against the racist white-minority government of Ian Smith. </a:t>
            </a:r>
          </a:p>
          <a:p>
            <a:r>
              <a:rPr lang="en-US" dirty="0" smtClean="0"/>
              <a:t>How many Israeli-Americans now serve in the Army of Occupation in Palestinian lands, shooting, bombing and killing in the name of a theocracy? </a:t>
            </a:r>
          </a:p>
          <a:p>
            <a:r>
              <a:rPr lang="en-US" dirty="0" smtClean="0"/>
              <a:t>Apparently, there is no crime in serving in the military of a nation that the U.S. government likes. </a:t>
            </a:r>
          </a:p>
          <a:p>
            <a:r>
              <a:rPr lang="en-US" dirty="0" smtClean="0"/>
              <a:t>It seems to not offend U.S. sensibilities to serve in the imperialist, expansionist, white-supremacist wars out on the periphery of Europe. </a:t>
            </a:r>
          </a:p>
          <a:p>
            <a:r>
              <a:rPr lang="en-US" dirty="0" smtClean="0"/>
              <a:t>Then comes </a:t>
            </a:r>
            <a:r>
              <a:rPr lang="en-US" dirty="0" err="1" smtClean="0"/>
              <a:t>Lindh</a:t>
            </a:r>
            <a:r>
              <a:rPr lang="en-US" dirty="0" smtClean="0"/>
              <a:t>. A young, white, idealistic youth converts to a faith that has most of its adherents in the darker, poorer, Third World. He learns a language, changes his name, grows a full beard, and takes up arms to defend the legitimate government of the land where he lives. What's the crime? Should he have thrown down his rifle, and cast away his faith when George W. Bush declared war? (If he had done so, would he be alive today?) </a:t>
            </a:r>
          </a:p>
          <a:p>
            <a:r>
              <a:rPr lang="en-US" dirty="0" smtClean="0"/>
              <a:t>Remember, Taliban didn't attack the towers nor the Pentagon. According to U.S. accounts, a multinational group (Al </a:t>
            </a:r>
            <a:r>
              <a:rPr lang="en-US" dirty="0" err="1" smtClean="0"/>
              <a:t>Quaeda</a:t>
            </a:r>
            <a:r>
              <a:rPr lang="en-US" dirty="0" smtClean="0"/>
              <a:t>) did. </a:t>
            </a:r>
          </a:p>
          <a:p>
            <a:r>
              <a:rPr lang="en-US" dirty="0" smtClean="0"/>
              <a:t>"Johnny Taliban" </a:t>
            </a:r>
            <a:r>
              <a:rPr lang="en-US" i="1" dirty="0" smtClean="0"/>
              <a:t>is </a:t>
            </a:r>
            <a:r>
              <a:rPr lang="en-US" dirty="0" smtClean="0"/>
              <a:t>guilty -- of rejecting his white-skin privilege, of betraying his class, and of converting from Christianity to the Islamic faith. He </a:t>
            </a:r>
            <a:r>
              <a:rPr lang="en-US" i="1" dirty="0" smtClean="0"/>
              <a:t>is </a:t>
            </a:r>
            <a:r>
              <a:rPr lang="en-US" dirty="0" smtClean="0"/>
              <a:t>guilty of fleeing the richest empire on earth, to seek spiritual solace in the dusty, wretched backwaters of empire. He </a:t>
            </a:r>
            <a:r>
              <a:rPr lang="en-US" i="1" dirty="0" smtClean="0"/>
              <a:t>is </a:t>
            </a:r>
            <a:r>
              <a:rPr lang="en-US" dirty="0" smtClean="0"/>
              <a:t>guilty of looking into the eyes of wrinkled </a:t>
            </a:r>
            <a:r>
              <a:rPr lang="en-US" dirty="0" err="1" smtClean="0"/>
              <a:t>shiekhs</a:t>
            </a:r>
            <a:r>
              <a:rPr lang="en-US" dirty="0" smtClean="0"/>
              <a:t> in Karachi, and seeing human beings instead of caricatures. </a:t>
            </a:r>
          </a:p>
          <a:p>
            <a:r>
              <a:rPr lang="en-US" dirty="0" smtClean="0"/>
              <a:t>He </a:t>
            </a:r>
            <a:r>
              <a:rPr lang="en-US" i="1" dirty="0" smtClean="0"/>
              <a:t>is</a:t>
            </a:r>
            <a:r>
              <a:rPr lang="en-US" dirty="0" smtClean="0"/>
              <a:t> guilty, of being a thinking, feeling human. </a:t>
            </a:r>
          </a:p>
          <a:p>
            <a:endParaRPr lang="en-US" dirty="0"/>
          </a:p>
        </p:txBody>
      </p:sp>
      <p:sp>
        <p:nvSpPr>
          <p:cNvPr id="6" name="TextBox 5"/>
          <p:cNvSpPr txBox="1"/>
          <p:nvPr/>
        </p:nvSpPr>
        <p:spPr>
          <a:xfrm>
            <a:off x="5486401" y="5410200"/>
            <a:ext cx="1898853" cy="369332"/>
          </a:xfrm>
          <a:prstGeom prst="rect">
            <a:avLst/>
          </a:prstGeom>
          <a:noFill/>
        </p:spPr>
        <p:txBody>
          <a:bodyPr wrap="none" rtlCol="0">
            <a:spAutoFit/>
          </a:bodyPr>
          <a:lstStyle/>
          <a:p>
            <a:r>
              <a:rPr lang="en-US" dirty="0" smtClean="0"/>
              <a:t>John Walker </a:t>
            </a:r>
            <a:r>
              <a:rPr lang="en-US" dirty="0" err="1" smtClean="0"/>
              <a:t>Lindh</a:t>
            </a:r>
            <a:endParaRPr lang="en-US" dirty="0"/>
          </a:p>
        </p:txBody>
      </p:sp>
    </p:spTree>
  </p:cSld>
  <p:clrMapOvr>
    <a:masterClrMapping/>
  </p:clrMapOvr>
  <p:transition advTm="5584"/>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152400"/>
            <a:ext cx="3008313" cy="457201"/>
          </a:xfrm>
        </p:spPr>
        <p:txBody>
          <a:bodyPr>
            <a:normAutofit fontScale="90000"/>
          </a:bodyPr>
          <a:lstStyle/>
          <a:p>
            <a:r>
              <a:rPr lang="en-US" dirty="0" smtClean="0"/>
              <a:t>Carlo’s Way</a:t>
            </a:r>
            <a:br>
              <a:rPr lang="en-US" dirty="0" smtClean="0"/>
            </a:br>
            <a:r>
              <a:rPr lang="en-US" sz="1300" dirty="0" smtClean="0"/>
              <a:t>By </a:t>
            </a:r>
            <a:r>
              <a:rPr lang="en-US" sz="1300" dirty="0" err="1" smtClean="0"/>
              <a:t>Mumia</a:t>
            </a:r>
            <a:r>
              <a:rPr lang="en-US" sz="1300" dirty="0" smtClean="0"/>
              <a:t> Abu Jamal</a:t>
            </a:r>
            <a:endParaRPr lang="en-US" sz="1300" dirty="0"/>
          </a:p>
        </p:txBody>
      </p:sp>
      <p:pic>
        <p:nvPicPr>
          <p:cNvPr id="5" name="Content Placeholder 4" descr="carlos giuliani.jpg"/>
          <p:cNvPicPr>
            <a:picLocks noGrp="1" noChangeAspect="1"/>
          </p:cNvPicPr>
          <p:nvPr>
            <p:ph idx="1"/>
          </p:nvPr>
        </p:nvPicPr>
        <p:blipFill>
          <a:blip r:embed="rId2" cstate="print"/>
          <a:stretch>
            <a:fillRect/>
          </a:stretch>
        </p:blipFill>
        <p:spPr>
          <a:xfrm>
            <a:off x="5257801" y="1219200"/>
            <a:ext cx="3151188" cy="3657600"/>
          </a:xfrm>
        </p:spPr>
      </p:pic>
      <p:sp>
        <p:nvSpPr>
          <p:cNvPr id="4" name="Text Placeholder 3"/>
          <p:cNvSpPr>
            <a:spLocks noGrp="1"/>
          </p:cNvSpPr>
          <p:nvPr>
            <p:ph type="body" sz="half" idx="2"/>
          </p:nvPr>
        </p:nvSpPr>
        <p:spPr>
          <a:xfrm>
            <a:off x="457200" y="609600"/>
            <a:ext cx="4191000" cy="6019800"/>
          </a:xfrm>
        </p:spPr>
        <p:txBody>
          <a:bodyPr>
            <a:normAutofit fontScale="62500" lnSpcReduction="20000"/>
          </a:bodyPr>
          <a:lstStyle/>
          <a:p>
            <a:r>
              <a:rPr lang="en-US" dirty="0" smtClean="0"/>
              <a:t>The recent police shooting of 23-year-old Carlo Giuliani in the riotous streets of Genoa has sent shock waves around the globe. Giuliani, son of a Rome labor leader, was one of tens of thousands of anti-globalist demonstrators who fell on the latest place where politicians and corporate representatives gathered to insure their continued dominance of the world's economy. Carlo was part of a growing movement, uniting the youth of many so-called first world countries with the aspirations of many in the so-called third world. It was this movement that shook Seattle, and made the anagram, WTO, known throughout the earth.</a:t>
            </a:r>
          </a:p>
          <a:p>
            <a:r>
              <a:rPr lang="en-US" dirty="0" smtClean="0"/>
              <a:t>For opposing the rule of capital, for opposing the Empire of Wealth, Carlo Giuliani was shot by the hit men of capital, and, as if this were not enough, a police vehicle rolled over his prone, wounded body. With the brutal state slaughter of Carlo Giuliani, the message goes forth that anti-globalism is a capital crime. This is but the latest escalation by the armed forces of capital, which has utilized increasing levels of state violence to intimidate the swelling hordes of anti-globalists.</a:t>
            </a:r>
          </a:p>
          <a:p>
            <a:r>
              <a:rPr lang="en-US" dirty="0" smtClean="0"/>
              <a:t>The blood on the asphalt of Genoa did not begin when a cop pointed his semi-automatic into the face of a masked Roman anarchist. The blood of Genoa flows from the streets of Gothenburg, in Sweden, when the European Union was holding its summit meeting. There, police fired live rounds at protestors, wounding three, one seriously.</a:t>
            </a:r>
          </a:p>
          <a:p>
            <a:r>
              <a:rPr lang="en-US" dirty="0" smtClean="0"/>
              <a:t>Now, an anarchist, anti-globalist lies dead. As soon as the news hit the wire, cane the words of the Irish playwright, George Bernard Shaw, who once quipped, "Anarchism is a game at which the police can beat you." Shaw, an ardent socialist, would perhaps amend his comments in light of recent events (if he could).</a:t>
            </a:r>
          </a:p>
          <a:p>
            <a:r>
              <a:rPr lang="en-US" dirty="0" smtClean="0"/>
              <a:t>What is most telling is how the representatives of the state and their propaganda arm, the media, has reacted to this vicious tragedy. While politicians uniformly spoke with forked tongues about the "tragedy," not a single syllable was uttered in criticism of the police, was it? For the media, however, a different game was played. In virtually every report, the coverage told of violent protestors -- and suggested that they were uninformed, or simply stupid for daring to care about the poor in Africa, Asia or Latin America. Examine their biased, corporate-centered coverage, and ask yourself one, simple question: What would they have written if a </a:t>
            </a:r>
            <a:r>
              <a:rPr lang="en-US" dirty="0" err="1" smtClean="0"/>
              <a:t>Genoan</a:t>
            </a:r>
            <a:r>
              <a:rPr lang="en-US" dirty="0" smtClean="0"/>
              <a:t> cop had been shot, and run over with a Land Rover driven by anarchists? Every corporate outlet would've blared about how "vicious" and "violent" the anti-globalist "terrorists" were. Of this there is no question! Instead, a muted silence. Silence, when the terrorists are the cops. Silence, when the killers are the cops. Silence, when the hit men for the corporations act out.</a:t>
            </a:r>
          </a:p>
          <a:p>
            <a:r>
              <a:rPr lang="en-US" dirty="0" smtClean="0"/>
              <a:t>You hear the fractured lectures of politicians talking about "assaults on the democratic process," and the like. Yet, how democratic is the G-8 (Group of 8)? This group, which is self-selected, is seven of the wealthiest nations on earth (plus Russia). If there are about 193 nations in the world, what's "democratic" about 4% of that number making all of the rules governing the rest of the world's economy?</a:t>
            </a:r>
          </a:p>
          <a:p>
            <a:r>
              <a:rPr lang="en-US" dirty="0" smtClean="0"/>
              <a:t>Look at it another way: The G-8 consists of representatives for Canada, Japan, Germany, France, Italy, the United Kingdom, the United States -- and Russia. If you were to count all of the people in each nation, and add them up, you'd come up with around 824 million people. That's a lot of folks. But there are 6,000,000,000+ people on earth! How can 14% of the world's population set down the rules for 86% of the rest of the people of the world? Carlo Giuliani wasn't "assaulting the democratic process."</a:t>
            </a:r>
          </a:p>
          <a:p>
            <a:r>
              <a:rPr lang="en-US" dirty="0" smtClean="0"/>
              <a:t>He was protesting a profoundly anti-democratic process. He was fighting on behalf of most of the people in the world.</a:t>
            </a:r>
          </a:p>
          <a:p>
            <a:endParaRPr lang="en-US" dirty="0"/>
          </a:p>
        </p:txBody>
      </p:sp>
      <p:sp>
        <p:nvSpPr>
          <p:cNvPr id="6" name="TextBox 5"/>
          <p:cNvSpPr txBox="1"/>
          <p:nvPr/>
        </p:nvSpPr>
        <p:spPr>
          <a:xfrm>
            <a:off x="5943600" y="5181600"/>
            <a:ext cx="1438214" cy="369332"/>
          </a:xfrm>
          <a:prstGeom prst="rect">
            <a:avLst/>
          </a:prstGeom>
          <a:noFill/>
        </p:spPr>
        <p:txBody>
          <a:bodyPr wrap="none" rtlCol="0">
            <a:spAutoFit/>
          </a:bodyPr>
          <a:lstStyle/>
          <a:p>
            <a:r>
              <a:rPr lang="en-US" dirty="0" smtClean="0"/>
              <a:t>Carlo Giuliani</a:t>
            </a:r>
            <a:endParaRPr lang="en-US" dirty="0"/>
          </a:p>
        </p:txBody>
      </p:sp>
    </p:spTree>
  </p:cSld>
  <p:clrMapOvr>
    <a:masterClrMapping/>
  </p:clrMapOvr>
  <p:transition advTm="5663"/>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3886200" cy="565150"/>
          </a:xfrm>
        </p:spPr>
        <p:txBody>
          <a:bodyPr>
            <a:normAutofit fontScale="90000"/>
          </a:bodyPr>
          <a:lstStyle/>
          <a:p>
            <a:r>
              <a:rPr lang="en-US" dirty="0" smtClean="0"/>
              <a:t>The Mama and the War President</a:t>
            </a:r>
            <a:br>
              <a:rPr lang="en-US" dirty="0" smtClean="0"/>
            </a:br>
            <a:r>
              <a:rPr lang="en-US" sz="1300" dirty="0" smtClean="0"/>
              <a:t>by </a:t>
            </a:r>
            <a:r>
              <a:rPr lang="en-US" sz="1300" dirty="0" err="1" smtClean="0"/>
              <a:t>Mumia</a:t>
            </a:r>
            <a:r>
              <a:rPr lang="en-US" sz="1300" dirty="0" smtClean="0"/>
              <a:t> Abu Jamal</a:t>
            </a:r>
            <a:endParaRPr lang="en-US" sz="1300" dirty="0"/>
          </a:p>
        </p:txBody>
      </p:sp>
      <p:pic>
        <p:nvPicPr>
          <p:cNvPr id="5" name="Content Placeholder 4" descr="Cindy Sheehan.jpg"/>
          <p:cNvPicPr>
            <a:picLocks noGrp="1" noChangeAspect="1"/>
          </p:cNvPicPr>
          <p:nvPr>
            <p:ph idx="1"/>
          </p:nvPr>
        </p:nvPicPr>
        <p:blipFill>
          <a:blip r:embed="rId3" cstate="print"/>
          <a:stretch>
            <a:fillRect/>
          </a:stretch>
        </p:blipFill>
        <p:spPr>
          <a:xfrm>
            <a:off x="5029202" y="914401"/>
            <a:ext cx="3657599" cy="3581399"/>
          </a:xfrm>
        </p:spPr>
      </p:pic>
      <p:sp>
        <p:nvSpPr>
          <p:cNvPr id="4" name="Text Placeholder 3"/>
          <p:cNvSpPr>
            <a:spLocks noGrp="1"/>
          </p:cNvSpPr>
          <p:nvPr>
            <p:ph type="body" sz="half" idx="2"/>
          </p:nvPr>
        </p:nvSpPr>
        <p:spPr>
          <a:xfrm>
            <a:off x="457200" y="838200"/>
            <a:ext cx="4114800" cy="6019800"/>
          </a:xfrm>
        </p:spPr>
        <p:txBody>
          <a:bodyPr>
            <a:normAutofit fontScale="62500" lnSpcReduction="20000"/>
          </a:bodyPr>
          <a:lstStyle/>
          <a:p>
            <a:r>
              <a:rPr lang="en-US" dirty="0" smtClean="0"/>
              <a:t>Aug. 16, 2005--The sight of Cindy Sheehan, bereaved California mother of her soldier son Casey, holding a protest in the summer heat of Crawford, Tex., drives to the hearts of many--perhaps millions--but certainly of those parents whose sons and daughters are being sacrificed on the altar of oil wealth in the urban wilds of Iraq.</a:t>
            </a:r>
          </a:p>
          <a:p>
            <a:r>
              <a:rPr lang="en-US" dirty="0" smtClean="0"/>
              <a:t>It is a measure of American disengagement with the processes that lead to war that when a U.S. network attempted to get an opposing view, it interviewed a Hispanic mother who lost a son in Iraq and who predicated her "support" of the continuing presence of U.S. troops on the events of 9/11. Sheehan, her presence fueled by a mother's loss of her child, would never make such a mistake.</a:t>
            </a:r>
          </a:p>
          <a:p>
            <a:r>
              <a:rPr lang="en-US" dirty="0" smtClean="0"/>
              <a:t>She speaks clearly, knowingly, and condemns not merely the meaningless loss of her son, but the war proper. She notes in clear undeniable terms that there is no connection between the events of 9/11 and Iraq. And reminds us of the dreaded weapons-of-mass-destruction lie that convinced many to suspend their objections and misgivings and support this bone-headed imperial dream of remaking the Middle East.</a:t>
            </a:r>
          </a:p>
          <a:p>
            <a:r>
              <a:rPr lang="en-US" dirty="0" smtClean="0"/>
              <a:t>Sheehan has demanded a brief but substantive meeting with a man who sent her child into death. America's war president, who will be in Crawford for about a month, has declined her invitation. In his stead, right-wing talking heads and propagandists have taken to the airwaves and op-ed pages to attack the woman for daring to really exercise her alleged constitutional rights of protest.</a:t>
            </a:r>
          </a:p>
          <a:p>
            <a:r>
              <a:rPr lang="en-US" dirty="0" smtClean="0"/>
              <a:t>She is essentially told to be loyal, which means shut up, go home, and don't criticize the commander in chief. As a matter of fact, a similar sentiment seems to obtain for soldiers-- shut up, follow orders and kill or die for your commander in chief. In short, in the service of empire, both the views of parents and the lives of young recruits are expendable. The common denominator is "shut up."</a:t>
            </a:r>
          </a:p>
          <a:p>
            <a:r>
              <a:rPr lang="en-US" dirty="0" smtClean="0"/>
              <a:t>What a strange message to emerge from a country claiming to be a democracy, engaged in building democracy in the Middle East. Funny, how come there is no serious effort to build democracy in Israel, which has been standing for half a century? Sure, there is some degree of democracy for folks who happen to be Israeli Jews, but what of the millions who are Palestinian Arabs? They have the right to occupation.</a:t>
            </a:r>
          </a:p>
          <a:p>
            <a:r>
              <a:rPr lang="en-US" dirty="0" smtClean="0"/>
              <a:t>So much for the building democracy line. One could of course point to America's closest Arab allies in the region and democracy gets no closer. Egypt--a kingdom in everything but name. Saudi Arabia--a kingdom where a prerequisite for ministerial posts is to share the blood of the founding king Saud and to be male. Pakistan--a military junta. Afghanistan--an American-installed and -preserved puppet. Iraq--a collection of ex-CIA assets and informants or former recipients of MI5 largess. People whose greatest fear is leaving the Green Zone and walking among the people they claim to represent.</a:t>
            </a:r>
          </a:p>
          <a:p>
            <a:r>
              <a:rPr lang="en-US" dirty="0" smtClean="0"/>
              <a:t>Cindy Sheehan has every right to be in Crawford and every right to protest the bogus war that snatched the young promising life of her son, Casey. She knows as thousands of other mothers and fathers have come to know that their sons and daughters did not die to bring democracy. Their lives were lost to insure the wealth and maintenance of princes, kings and presidents, of corporate directors of Halliburton, of the rights of the elite, not the working many.</a:t>
            </a:r>
          </a:p>
          <a:p>
            <a:r>
              <a:rPr lang="en-US" dirty="0" smtClean="0"/>
              <a:t>She has every right to protest. She has every right to pitch a fit. She has every right to rage. The wonder is that there are not tens of thousands more.</a:t>
            </a:r>
          </a:p>
          <a:p>
            <a:r>
              <a:rPr lang="en-US" dirty="0" smtClean="0"/>
              <a:t> From Death Row--this is </a:t>
            </a:r>
            <a:r>
              <a:rPr lang="en-US" dirty="0" err="1" smtClean="0"/>
              <a:t>Mumia</a:t>
            </a:r>
            <a:r>
              <a:rPr lang="en-US" dirty="0" smtClean="0"/>
              <a:t> Abu-Jamal.</a:t>
            </a:r>
          </a:p>
          <a:p>
            <a:endParaRPr lang="en-US" dirty="0"/>
          </a:p>
        </p:txBody>
      </p:sp>
      <p:sp>
        <p:nvSpPr>
          <p:cNvPr id="6" name="TextBox 5"/>
          <p:cNvSpPr txBox="1"/>
          <p:nvPr/>
        </p:nvSpPr>
        <p:spPr>
          <a:xfrm>
            <a:off x="6096000" y="4648200"/>
            <a:ext cx="1574470" cy="369332"/>
          </a:xfrm>
          <a:prstGeom prst="rect">
            <a:avLst/>
          </a:prstGeom>
          <a:noFill/>
        </p:spPr>
        <p:txBody>
          <a:bodyPr wrap="none" rtlCol="0">
            <a:spAutoFit/>
          </a:bodyPr>
          <a:lstStyle/>
          <a:p>
            <a:r>
              <a:rPr lang="en-US" dirty="0" smtClean="0"/>
              <a:t>Cindy Sheehan</a:t>
            </a:r>
            <a:endParaRPr lang="en-US" dirty="0"/>
          </a:p>
        </p:txBody>
      </p:sp>
    </p:spTree>
  </p:cSld>
  <p:clrMapOvr>
    <a:masterClrMapping/>
  </p:clrMapOvr>
  <p:transition advTm="5414"/>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0"/>
            <a:ext cx="3008313" cy="762000"/>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Strom’s Love Child</a:t>
            </a:r>
            <a:br>
              <a:rPr lang="en-US" dirty="0" smtClean="0"/>
            </a:br>
            <a:r>
              <a:rPr lang="en-US" sz="1200" dirty="0" smtClean="0"/>
              <a:t>by </a:t>
            </a:r>
            <a:r>
              <a:rPr lang="en-US" sz="1200" dirty="0" err="1" smtClean="0"/>
              <a:t>Mumia</a:t>
            </a:r>
            <a:r>
              <a:rPr lang="en-US" sz="1200" dirty="0" smtClean="0"/>
              <a:t> Abu Jamal</a:t>
            </a:r>
            <a:br>
              <a:rPr lang="en-US" sz="1200" dirty="0" smtClean="0"/>
            </a:br>
            <a:endParaRPr lang="en-US" sz="1200" dirty="0"/>
          </a:p>
        </p:txBody>
      </p:sp>
      <p:pic>
        <p:nvPicPr>
          <p:cNvPr id="7" name="Content Placeholder 6" descr="Essie Mae Williams.jpg"/>
          <p:cNvPicPr>
            <a:picLocks noGrp="1" noChangeAspect="1"/>
          </p:cNvPicPr>
          <p:nvPr>
            <p:ph idx="1"/>
          </p:nvPr>
        </p:nvPicPr>
        <p:blipFill>
          <a:blip r:embed="rId3" cstate="print"/>
          <a:stretch>
            <a:fillRect/>
          </a:stretch>
        </p:blipFill>
        <p:spPr>
          <a:xfrm>
            <a:off x="5715002" y="3657600"/>
            <a:ext cx="2390775" cy="2209800"/>
          </a:xfrm>
        </p:spPr>
      </p:pic>
      <p:sp>
        <p:nvSpPr>
          <p:cNvPr id="4" name="Text Placeholder 3"/>
          <p:cNvSpPr>
            <a:spLocks noGrp="1"/>
          </p:cNvSpPr>
          <p:nvPr>
            <p:ph type="body" sz="half" idx="2"/>
          </p:nvPr>
        </p:nvSpPr>
        <p:spPr>
          <a:xfrm>
            <a:off x="457200" y="609600"/>
            <a:ext cx="3733800" cy="6019800"/>
          </a:xfrm>
        </p:spPr>
        <p:txBody>
          <a:bodyPr>
            <a:normAutofit fontScale="55000" lnSpcReduction="20000"/>
          </a:bodyPr>
          <a:lstStyle/>
          <a:p>
            <a:r>
              <a:rPr lang="en-US" dirty="0" smtClean="0"/>
              <a:t>The news that America's premier arch-segregationist, Strom Thurmond, the late Senator from South Carolina, was the father of an African-American daughter, is as American as cherry pie. </a:t>
            </a:r>
          </a:p>
          <a:p>
            <a:r>
              <a:rPr lang="en-US" dirty="0" smtClean="0"/>
              <a:t>Thurmond sat in the Senate longer than any other Senator in the history of the Republic, and for most of that time, while it became politically unfashionable to uphold segregation, remained a stalwart white nationalist. It is a telling fact of American political life that Thurmond had to keep the existence of his Black daughter secret for fear he would lose significant political support in his home state. </a:t>
            </a:r>
          </a:p>
          <a:p>
            <a:r>
              <a:rPr lang="en-US" dirty="0" smtClean="0"/>
              <a:t>His daughter, the now 78-year old Essie Mae Washington- Williams, with her cafe-au-</a:t>
            </a:r>
            <a:r>
              <a:rPr lang="en-US" dirty="0" err="1" smtClean="0"/>
              <a:t>lait</a:t>
            </a:r>
            <a:r>
              <a:rPr lang="en-US" dirty="0" smtClean="0"/>
              <a:t> complexion, is yet the spitting image of her old man. And in press reports, she has expressed love for him, a two-sided relationship of respect, and a seemingly heartfelt, life-long concern for his welfare. She is today's reflection of the dark underside of American history: white fathers, and black babies, with few publicly acknowledging their own offspring. </a:t>
            </a:r>
          </a:p>
          <a:p>
            <a:r>
              <a:rPr lang="en-US" dirty="0" smtClean="0"/>
              <a:t>While some have suggested that this was proof of the 'humanity' of the man, the writer begs to differ. Thomas Jefferson fathered several Black children, and kept most of them in bondage to the end of his days. Even as he was producing children of a Black woman, he wrote in his infamous </a:t>
            </a:r>
            <a:r>
              <a:rPr lang="en-US" i="1" dirty="0" smtClean="0"/>
              <a:t>Notes on the State of Virginia</a:t>
            </a:r>
            <a:r>
              <a:rPr lang="en-US" dirty="0" smtClean="0"/>
              <a:t> of Blacks being akin to "gorillas", and beings who were physically, intellectually, and artistically inferior. </a:t>
            </a:r>
          </a:p>
          <a:p>
            <a:r>
              <a:rPr lang="en-US" dirty="0" smtClean="0"/>
              <a:t>George Washington worked, and whipped his slaves, and according to Black oral history, fathered a son with one of his female slaves, named Venus. </a:t>
            </a:r>
          </a:p>
          <a:p>
            <a:r>
              <a:rPr lang="en-US" dirty="0" smtClean="0"/>
              <a:t>Patrick Henry, of 'Give me liberty, or give me death!' fame, held scores of Africans in bondage! This lover of liberty would write, "Would anyone believe I am the master of slaves of my own purchase?" Most Americans don't know, and because of warped history taught in primary schools, won't learn this. </a:t>
            </a:r>
          </a:p>
          <a:p>
            <a:r>
              <a:rPr lang="en-US" dirty="0" smtClean="0"/>
              <a:t>The former French premier, Georges Clemenceau (1841-1929), when a journalist covering the end of American Reconstruction (after US Civil War) wrote, of Southern politics: "Any Democrat who did not manage to hint that the negro is a degenerate gorilla would be considered lacking in enthusiasm." [Fr. Eric </a:t>
            </a:r>
            <a:r>
              <a:rPr lang="en-US" dirty="0" err="1" smtClean="0"/>
              <a:t>Foner</a:t>
            </a:r>
            <a:r>
              <a:rPr lang="en-US" dirty="0" smtClean="0"/>
              <a:t>, </a:t>
            </a:r>
            <a:r>
              <a:rPr lang="en-US" i="1" dirty="0" smtClean="0"/>
              <a:t>Reconstruction: America's Unfinished Revolution: 1863-1877</a:t>
            </a:r>
            <a:r>
              <a:rPr lang="en-US" dirty="0" smtClean="0"/>
              <a:t> (New York: Harper &amp; Row, 1988), 32 (quoting Clemenceau's book: </a:t>
            </a:r>
            <a:r>
              <a:rPr lang="en-US" i="1" dirty="0" smtClean="0"/>
              <a:t>American Reconstruction </a:t>
            </a:r>
            <a:r>
              <a:rPr lang="en-US" dirty="0" smtClean="0"/>
              <a:t>(1928).] </a:t>
            </a:r>
          </a:p>
          <a:p>
            <a:r>
              <a:rPr lang="en-US" dirty="0" smtClean="0"/>
              <a:t>The Thurmond case reveals, at base, the political hypocrisy that fuels much of American politics still. If arch-conservatives can have secret Black babies, then, one wonders, how many of our supposedly 'tough-on-crime' politicians really don't believe the harsh rhetoric that they spout? How many know that the so-called 'war on drugs' is a cruel crock of horse-manure? Or that the equally fallacious 'war on terrorism' is but a political stage play? </a:t>
            </a:r>
          </a:p>
          <a:p>
            <a:r>
              <a:rPr lang="en-US" dirty="0" smtClean="0"/>
              <a:t>Politicians have perfected the art of telling their foolish constituencies what they want to hear, instead of what they really believe. How many are projecting useful masks for their own political, professional benefit? What next? David Duke's Vietnamese 'love child'? Ronnie Reagan's Mexican '</a:t>
            </a:r>
            <a:r>
              <a:rPr lang="en-US" dirty="0" err="1" smtClean="0"/>
              <a:t>muchacha</a:t>
            </a:r>
            <a:r>
              <a:rPr lang="en-US" dirty="0" smtClean="0"/>
              <a:t> de </a:t>
            </a:r>
            <a:r>
              <a:rPr lang="en-US" dirty="0" err="1" smtClean="0"/>
              <a:t>amor</a:t>
            </a:r>
            <a:r>
              <a:rPr lang="en-US" dirty="0" smtClean="0"/>
              <a:t>'? </a:t>
            </a:r>
          </a:p>
          <a:p>
            <a:r>
              <a:rPr lang="en-US" dirty="0" smtClean="0"/>
              <a:t>What we have learned is that what politicians project to their publics is one thing; what they believe is another! Politics is not a science; it is an art; and all art is part artifice. </a:t>
            </a:r>
          </a:p>
          <a:p>
            <a:r>
              <a:rPr lang="en-US" dirty="0" smtClean="0"/>
              <a:t>And thus we have a politics that fails to inspire us; which plays to our deepest fears, and plucks our darkest urges. It is a false politics, which doesn't even begin to resemble the lives we lead, our hopes or our dreams. What if 'old Strom' had publicly professed his love for his Black daughter during his 100 years of life? What if he did so, at the height of the vicious struggles being waged across the US south during the '50s and '60s? What if he did it while he was a young man? </a:t>
            </a:r>
          </a:p>
          <a:p>
            <a:r>
              <a:rPr lang="en-US" dirty="0" smtClean="0"/>
              <a:t>Almost certainly, if he had done so, we would never have heard the name, Strom Thurmond, for his political career would have been strangled at birth. </a:t>
            </a:r>
          </a:p>
          <a:p>
            <a:r>
              <a:rPr lang="en-US" dirty="0" smtClean="0"/>
              <a:t>Yet wouldn't we live today in a different America? </a:t>
            </a:r>
          </a:p>
          <a:p>
            <a:endParaRPr lang="en-US" dirty="0"/>
          </a:p>
        </p:txBody>
      </p:sp>
      <p:pic>
        <p:nvPicPr>
          <p:cNvPr id="8" name="Picture 7" descr="Strom Thurmond.jpg"/>
          <p:cNvPicPr>
            <a:picLocks noChangeAspect="1"/>
          </p:cNvPicPr>
          <p:nvPr/>
        </p:nvPicPr>
        <p:blipFill>
          <a:blip r:embed="rId4" cstate="print"/>
          <a:stretch>
            <a:fillRect/>
          </a:stretch>
        </p:blipFill>
        <p:spPr>
          <a:xfrm>
            <a:off x="5410200" y="533400"/>
            <a:ext cx="3200400" cy="2362200"/>
          </a:xfrm>
          <a:prstGeom prst="rect">
            <a:avLst/>
          </a:prstGeom>
        </p:spPr>
      </p:pic>
      <p:sp>
        <p:nvSpPr>
          <p:cNvPr id="9" name="TextBox 8"/>
          <p:cNvSpPr txBox="1"/>
          <p:nvPr/>
        </p:nvSpPr>
        <p:spPr>
          <a:xfrm>
            <a:off x="5390972" y="2971800"/>
            <a:ext cx="3200400" cy="369332"/>
          </a:xfrm>
          <a:prstGeom prst="rect">
            <a:avLst/>
          </a:prstGeom>
          <a:noFill/>
        </p:spPr>
        <p:txBody>
          <a:bodyPr wrap="square" rtlCol="0">
            <a:spAutoFit/>
          </a:bodyPr>
          <a:lstStyle/>
          <a:p>
            <a:r>
              <a:rPr lang="en-US" dirty="0" smtClean="0"/>
              <a:t>Strom Thurmond </a:t>
            </a:r>
            <a:r>
              <a:rPr lang="en-US" sz="1200" dirty="0" smtClean="0"/>
              <a:t>(1902 – 2003)</a:t>
            </a:r>
            <a:endParaRPr lang="en-US" sz="1200" dirty="0"/>
          </a:p>
        </p:txBody>
      </p:sp>
      <p:sp>
        <p:nvSpPr>
          <p:cNvPr id="11" name="TextBox 10"/>
          <p:cNvSpPr txBox="1"/>
          <p:nvPr/>
        </p:nvSpPr>
        <p:spPr>
          <a:xfrm>
            <a:off x="5715000" y="5867401"/>
            <a:ext cx="2509598" cy="307777"/>
          </a:xfrm>
          <a:prstGeom prst="rect">
            <a:avLst/>
          </a:prstGeom>
          <a:noFill/>
        </p:spPr>
        <p:txBody>
          <a:bodyPr wrap="none" rtlCol="0">
            <a:spAutoFit/>
          </a:bodyPr>
          <a:lstStyle/>
          <a:p>
            <a:r>
              <a:rPr lang="en-US" sz="1400" dirty="0" smtClean="0"/>
              <a:t>Essie Mae Washington-Williams</a:t>
            </a:r>
            <a:endParaRPr lang="en-US" sz="1400" dirty="0"/>
          </a:p>
        </p:txBody>
      </p:sp>
    </p:spTree>
  </p:cSld>
  <p:clrMapOvr>
    <a:masterClrMapping/>
  </p:clrMapOvr>
  <p:transition advTm="5632"/>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3465513" cy="609600"/>
          </a:xfrm>
        </p:spPr>
        <p:txBody>
          <a:bodyPr>
            <a:normAutofit fontScale="90000"/>
          </a:bodyPr>
          <a:lstStyle/>
          <a:p>
            <a:r>
              <a:rPr lang="en-US" dirty="0" smtClean="0"/>
              <a:t>A CHILD = A MAN</a:t>
            </a:r>
            <a:br>
              <a:rPr lang="en-US" dirty="0" smtClean="0"/>
            </a:br>
            <a:endParaRPr lang="en-US" dirty="0"/>
          </a:p>
        </p:txBody>
      </p:sp>
      <p:pic>
        <p:nvPicPr>
          <p:cNvPr id="5" name="Content Placeholder 4" descr="imagesCA3JN8AD.jpg"/>
          <p:cNvPicPr>
            <a:picLocks noGrp="1" noChangeAspect="1"/>
          </p:cNvPicPr>
          <p:nvPr>
            <p:ph idx="1"/>
          </p:nvPr>
        </p:nvPicPr>
        <p:blipFill>
          <a:blip r:embed="rId2" cstate="print"/>
          <a:stretch>
            <a:fillRect/>
          </a:stretch>
        </p:blipFill>
        <p:spPr>
          <a:xfrm>
            <a:off x="6477002" y="4648201"/>
            <a:ext cx="2466975" cy="1857375"/>
          </a:xfrm>
        </p:spPr>
      </p:pic>
      <p:sp>
        <p:nvSpPr>
          <p:cNvPr id="4" name="Text Placeholder 3"/>
          <p:cNvSpPr>
            <a:spLocks noGrp="1"/>
          </p:cNvSpPr>
          <p:nvPr>
            <p:ph type="body" sz="half" idx="2"/>
          </p:nvPr>
        </p:nvSpPr>
        <p:spPr>
          <a:xfrm>
            <a:off x="152400" y="457200"/>
            <a:ext cx="3810000" cy="6400800"/>
          </a:xfrm>
        </p:spPr>
        <p:txBody>
          <a:bodyPr>
            <a:normAutofit fontScale="62500" lnSpcReduction="20000"/>
          </a:bodyPr>
          <a:lstStyle/>
          <a:p>
            <a:r>
              <a:rPr lang="en-US" dirty="0" smtClean="0"/>
              <a:t>By MUMIA ABU-JAMAL [Col. Written 11/19/99]</a:t>
            </a:r>
            <a:br>
              <a:rPr lang="en-US" dirty="0" smtClean="0"/>
            </a:br>
            <a:endParaRPr lang="en-US" dirty="0" smtClean="0"/>
          </a:p>
          <a:p>
            <a:r>
              <a:rPr lang="en-US" dirty="0" smtClean="0"/>
              <a:t>When is a child not a child?</a:t>
            </a:r>
          </a:p>
          <a:p>
            <a:r>
              <a:rPr lang="en-US" dirty="0" smtClean="0"/>
              <a:t>When he is a black child, apparently.</a:t>
            </a:r>
          </a:p>
          <a:p>
            <a:r>
              <a:rPr lang="en-US" dirty="0" smtClean="0"/>
              <a:t>The spectacle of Nathaniel Abraham, sitting in a courtroom, his life in the hands of 12 strangers, is a stunning indictment of the American "justice" system, where youth is no </a:t>
            </a:r>
            <a:r>
              <a:rPr lang="en-US" dirty="0" err="1" smtClean="0"/>
              <a:t>mitigator</a:t>
            </a:r>
            <a:r>
              <a:rPr lang="en-US" dirty="0" smtClean="0"/>
              <a:t>. A troubled youth, to be sure, he was less an individual than an opportunity. An opportunity for some political animal to make his mark, not on a young, tender life, but on one’s future career. In a remarkable compromise verdict, the jury in the case acquitted the boy of weapons charges, while simultaneously convicting him of 2</a:t>
            </a:r>
            <a:r>
              <a:rPr lang="en-US" baseline="30000" dirty="0" smtClean="0"/>
              <a:t>nd</a:t>
            </a:r>
            <a:r>
              <a:rPr lang="en-US" dirty="0" smtClean="0"/>
              <a:t> Degree Murder, a charge that may result in his banishment to the netherworlds of America’s prison industrial complex for the very rest of his life.</a:t>
            </a:r>
          </a:p>
          <a:p>
            <a:r>
              <a:rPr lang="en-US" dirty="0" smtClean="0"/>
              <a:t>America, which preaches to the world of its vaunted "human rights," is also the world’s leader in incarceration rates. It is creating and sustaining one of the most repressive prison systems in the West, and increasingly becoming much more repressive for juveniles. But, it is increasingly becoming common that a juvenile is just another commodity; a body to be caged, for longer periods of time. Not a person in need, not a youth to be rescued, not a life to be transformed. Nathaniel Abraham was such a one. Charged in the accidental shooting of a Detroit neighbor, the state mobilized its anti-life forces to capitalize on the case, and to secure careers. After decades of fierce and unprincipled demonization by the elite media, the lives of black, Hispanic and poor youth, once exposed to the "tender mercies" of the system, are in direst jeopardy. It is in this spirit that a boy like Nathaniel became more than a boy; he was, and is, projected as a dark symbol of social pathology; with little or no hope of his renewal.</a:t>
            </a:r>
          </a:p>
          <a:p>
            <a:r>
              <a:rPr lang="en-US" dirty="0" smtClean="0"/>
              <a:t>If there is some constant in the psyche of the young, it is that they are in a constant state of growth and development. Their essential nature is that they change; that is, perhaps, what they do best! But Nathaniel Abraham, a little boy of 11 at the time of the shooting, and a little boy of 13 at the time of his trial, will not be allowed to really change, for legally he is adult, and any change is irrelevant.</a:t>
            </a:r>
          </a:p>
          <a:p>
            <a:r>
              <a:rPr lang="en-US" dirty="0" smtClean="0"/>
              <a:t>At the very least, young Nathaniel will be held in Michigan confinement until he is 21 years of age-10 years. At most, he will be caged forever, frozen like a small museum exhibit, in a block of time, no matter how long he lives, nor what he may achieve, no matter who he later becomes as a man: he will be a symbol, a relic that denies his essential reality, as a living, growing being.</a:t>
            </a:r>
          </a:p>
          <a:p>
            <a:r>
              <a:rPr lang="en-US" dirty="0" smtClean="0"/>
              <a:t>It is an irony of American history that where once grown black men were seen as boys, now boys, of no matter how tender an age, are seen, and treated, as men. The constant feature in this social and historical process is the projection upon the eternal other, of values of worthlessness and powerlessness-a relic of our dark and tragic past that we drag along into the future. The astute writer James Baldwin once noted:</a:t>
            </a:r>
          </a:p>
          <a:p>
            <a:r>
              <a:rPr lang="en-US" dirty="0" smtClean="0"/>
              <a:t>It comes as a great shock around the age of 5, 6 or 7 to discover that the flag to which you have pledged allegiance, along with everybody else, has not pledged allegiance to you.</a:t>
            </a:r>
          </a:p>
          <a:p>
            <a:r>
              <a:rPr lang="en-US" dirty="0" smtClean="0"/>
              <a:t>Young Nathaniel Abraham, if denied the natural right to be seen and treated as a child, unwittingly serves as another form of social symbol: he is the canary in a cage, and as he is carried deeper and deeper into the bowels of the earth, he warns us of an impending catastrophe. </a:t>
            </a:r>
          </a:p>
          <a:p>
            <a:endParaRPr lang="en-US" dirty="0" smtClean="0"/>
          </a:p>
          <a:p>
            <a:r>
              <a:rPr lang="en-US" dirty="0" smtClean="0"/>
              <a:t>© MAJ 1999</a:t>
            </a:r>
          </a:p>
          <a:p>
            <a:endParaRPr lang="en-US" dirty="0"/>
          </a:p>
        </p:txBody>
      </p:sp>
      <p:pic>
        <p:nvPicPr>
          <p:cNvPr id="6" name="Picture 5" descr="9ac59006873b1efbeae38a7a4cf3a43a.jpg"/>
          <p:cNvPicPr>
            <a:picLocks noChangeAspect="1"/>
          </p:cNvPicPr>
          <p:nvPr/>
        </p:nvPicPr>
        <p:blipFill>
          <a:blip r:embed="rId3" cstate="print"/>
          <a:stretch>
            <a:fillRect/>
          </a:stretch>
        </p:blipFill>
        <p:spPr>
          <a:xfrm>
            <a:off x="4876800" y="685800"/>
            <a:ext cx="3911600" cy="2743200"/>
          </a:xfrm>
          <a:prstGeom prst="rect">
            <a:avLst/>
          </a:prstGeom>
        </p:spPr>
      </p:pic>
      <p:sp>
        <p:nvSpPr>
          <p:cNvPr id="8" name="Rectangle 7"/>
          <p:cNvSpPr/>
          <p:nvPr/>
        </p:nvSpPr>
        <p:spPr>
          <a:xfrm>
            <a:off x="4419601" y="5638800"/>
            <a:ext cx="2005229" cy="369332"/>
          </a:xfrm>
          <a:prstGeom prst="rect">
            <a:avLst/>
          </a:prstGeom>
        </p:spPr>
        <p:txBody>
          <a:bodyPr wrap="none">
            <a:spAutoFit/>
          </a:bodyPr>
          <a:lstStyle/>
          <a:p>
            <a:r>
              <a:rPr lang="en-US" dirty="0" smtClean="0"/>
              <a:t>Nathaniel Abraham</a:t>
            </a:r>
            <a:endParaRPr lang="en-US" dirty="0"/>
          </a:p>
        </p:txBody>
      </p:sp>
      <p:sp>
        <p:nvSpPr>
          <p:cNvPr id="9" name="TextBox 8"/>
          <p:cNvSpPr txBox="1"/>
          <p:nvPr/>
        </p:nvSpPr>
        <p:spPr>
          <a:xfrm>
            <a:off x="5486401" y="3429001"/>
            <a:ext cx="2876300" cy="307777"/>
          </a:xfrm>
          <a:prstGeom prst="rect">
            <a:avLst/>
          </a:prstGeom>
          <a:noFill/>
        </p:spPr>
        <p:txBody>
          <a:bodyPr wrap="square" rtlCol="0">
            <a:spAutoFit/>
          </a:bodyPr>
          <a:lstStyle/>
          <a:p>
            <a:r>
              <a:rPr lang="en-US" sz="1400" dirty="0" smtClean="0"/>
              <a:t>11 Yr old Nathaniel Abraham</a:t>
            </a:r>
            <a:endParaRPr lang="en-US" sz="1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3161" y="228600"/>
            <a:ext cx="3187948" cy="4546600"/>
          </a:xfrm>
          <a:prstGeom prst="rect">
            <a:avLst/>
          </a:prstGeom>
        </p:spPr>
      </p:pic>
      <p:sp>
        <p:nvSpPr>
          <p:cNvPr id="6" name="TextBox 5"/>
          <p:cNvSpPr txBox="1"/>
          <p:nvPr/>
        </p:nvSpPr>
        <p:spPr>
          <a:xfrm>
            <a:off x="2057400" y="5181600"/>
            <a:ext cx="4267200" cy="738664"/>
          </a:xfrm>
          <a:prstGeom prst="rect">
            <a:avLst/>
          </a:prstGeom>
          <a:noFill/>
        </p:spPr>
        <p:txBody>
          <a:bodyPr wrap="square" rtlCol="0">
            <a:spAutoFit/>
          </a:bodyPr>
          <a:lstStyle/>
          <a:p>
            <a:pPr algn="ctr"/>
            <a:r>
              <a:rPr lang="en-US" sz="1400" dirty="0" smtClean="0"/>
              <a:t>Oscar Grant, 22 </a:t>
            </a:r>
            <a:r>
              <a:rPr lang="en-US" sz="1400" dirty="0" err="1" smtClean="0"/>
              <a:t>yr</a:t>
            </a:r>
            <a:r>
              <a:rPr lang="en-US" sz="1400" dirty="0" smtClean="0"/>
              <a:t> old father </a:t>
            </a:r>
          </a:p>
          <a:p>
            <a:pPr algn="ctr"/>
            <a:r>
              <a:rPr lang="en-US" sz="1400" dirty="0" smtClean="0"/>
              <a:t>Killed by Oakland Police office Johannes </a:t>
            </a:r>
            <a:r>
              <a:rPr lang="en-US" sz="1400" dirty="0" err="1" smtClean="0"/>
              <a:t>Mehserle</a:t>
            </a:r>
            <a:endParaRPr lang="en-US" sz="1400" dirty="0" smtClean="0"/>
          </a:p>
          <a:p>
            <a:pPr algn="ctr"/>
            <a:r>
              <a:rPr lang="en-US" sz="1400" dirty="0" smtClean="0"/>
              <a:t>Jan 1</a:t>
            </a:r>
            <a:r>
              <a:rPr lang="en-US" sz="1400" baseline="30000" dirty="0" smtClean="0"/>
              <a:t>st</a:t>
            </a:r>
            <a:r>
              <a:rPr lang="en-US" sz="1400" dirty="0" smtClean="0"/>
              <a:t> , 2009</a:t>
            </a:r>
            <a:endParaRPr lang="en-US" sz="1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1"/>
            <a:ext cx="3008313" cy="565150"/>
          </a:xfrm>
        </p:spPr>
        <p:txBody>
          <a:bodyPr>
            <a:normAutofit fontScale="90000"/>
          </a:bodyPr>
          <a:lstStyle/>
          <a:p>
            <a:r>
              <a:rPr lang="en-US" dirty="0" smtClean="0"/>
              <a:t>FREDDIE’S DEAD</a:t>
            </a:r>
            <a:br>
              <a:rPr lang="en-US" dirty="0" smtClean="0"/>
            </a:br>
            <a:endParaRPr lang="en-US" dirty="0"/>
          </a:p>
        </p:txBody>
      </p:sp>
      <p:pic>
        <p:nvPicPr>
          <p:cNvPr id="5" name="Content Placeholder 4" descr="Fred Thomas.jpg"/>
          <p:cNvPicPr>
            <a:picLocks noGrp="1" noChangeAspect="1"/>
          </p:cNvPicPr>
          <p:nvPr>
            <p:ph idx="1"/>
          </p:nvPr>
        </p:nvPicPr>
        <p:blipFill>
          <a:blip r:embed="rId2" cstate="print"/>
          <a:stretch>
            <a:fillRect/>
          </a:stretch>
        </p:blipFill>
        <p:spPr>
          <a:xfrm>
            <a:off x="5638802" y="1371601"/>
            <a:ext cx="2363079" cy="3045746"/>
          </a:xfrm>
        </p:spPr>
      </p:pic>
      <p:sp>
        <p:nvSpPr>
          <p:cNvPr id="4" name="Text Placeholder 3"/>
          <p:cNvSpPr>
            <a:spLocks noGrp="1"/>
          </p:cNvSpPr>
          <p:nvPr>
            <p:ph type="body" sz="half" idx="2"/>
          </p:nvPr>
        </p:nvSpPr>
        <p:spPr>
          <a:xfrm>
            <a:off x="457200" y="609600"/>
            <a:ext cx="4343400" cy="6096000"/>
          </a:xfrm>
        </p:spPr>
        <p:txBody>
          <a:bodyPr>
            <a:normAutofit fontScale="70000" lnSpcReduction="20000"/>
          </a:bodyPr>
          <a:lstStyle/>
          <a:p>
            <a:r>
              <a:rPr lang="en-US" dirty="0" smtClean="0"/>
              <a:t>By </a:t>
            </a:r>
            <a:r>
              <a:rPr lang="en-US" dirty="0" err="1" smtClean="0"/>
              <a:t>Mumia</a:t>
            </a:r>
            <a:r>
              <a:rPr lang="en-US" dirty="0" smtClean="0"/>
              <a:t> Abu-Jamal [Col. Writ. 10/20/02] </a:t>
            </a:r>
          </a:p>
          <a:p>
            <a:endParaRPr lang="en-US" dirty="0" smtClean="0"/>
          </a:p>
          <a:p>
            <a:r>
              <a:rPr lang="en-US" dirty="0" smtClean="0"/>
              <a:t>The thrilling falsetto of the late, great singer and musician, Curtis Mayfield, comes to memory, his tenor voice giving life to a lament about the death of a drug-user named Fred. His great gift of song graced the soundtrack of an otherwise forgettable movie of the 1970s, called </a:t>
            </a:r>
            <a:r>
              <a:rPr lang="en-US" dirty="0" err="1" smtClean="0"/>
              <a:t>Superfly</a:t>
            </a:r>
            <a:r>
              <a:rPr lang="en-US" dirty="0" smtClean="0"/>
              <a:t>. </a:t>
            </a:r>
          </a:p>
          <a:p>
            <a:r>
              <a:rPr lang="en-US" i="1" dirty="0" smtClean="0"/>
              <a:t>"Freddie's dead ... that's what I said..." --Mayfield. </a:t>
            </a:r>
            <a:endParaRPr lang="en-US" dirty="0" smtClean="0"/>
          </a:p>
          <a:p>
            <a:r>
              <a:rPr lang="en-US" dirty="0" smtClean="0"/>
              <a:t>The chorus would not leave my mind when I learned that Fred Thomas, a fellow denizen of Death Row, died at 6:00 AM on Tuesday, Oct. 8th, 2002, after being found in a coma in a death row cell in </a:t>
            </a:r>
            <a:r>
              <a:rPr lang="en-US" dirty="0" err="1" smtClean="0"/>
              <a:t>Graterford</a:t>
            </a:r>
            <a:r>
              <a:rPr lang="en-US" dirty="0" smtClean="0"/>
              <a:t> Prison some days before. </a:t>
            </a:r>
          </a:p>
          <a:p>
            <a:r>
              <a:rPr lang="en-US" dirty="0" smtClean="0"/>
              <a:t>He died five months after a Philadelphia judge granted him a new trial based upon prosecutorial misconduct and police lies. He died while still on death row (and not at home) because the DA fought against the new trial tooth and nail. </a:t>
            </a:r>
          </a:p>
          <a:p>
            <a:r>
              <a:rPr lang="en-US" dirty="0" smtClean="0"/>
              <a:t>Long-time readers of this column will remember an earlier piece on Fred, and I will not repeat that work here. Suffice it is to say, Fred was framed for the murder of a FedEx driver, William Moyer, on Christmas Eve 1993. While this is my considered opinion after my review of the record, don’t take my word for it. At an evidentiary hearing in Fred’s case in May, 2002, Judge Willis W. Berry, citing prosecutorial misconduct, held that Fred didn't "get a fair trial." Speaking from the bench, Judge Berry announced: "[I]f the jury knew what I knew about this case, and knew what I knew about [Officer] Ryan or what everybody knows now, no way, in my opinion, would they not find reasonable doubt in this case". </a:t>
            </a:r>
          </a:p>
          <a:p>
            <a:r>
              <a:rPr lang="en-US" dirty="0" smtClean="0"/>
              <a:t>Indeed, the evidentiary hearing proved that the DA and the cops conspired to produce false witnesses to implicate Fred (who have since recanted), and to prevent an eyewitness (Maria Fielding) from testifying, for she gave a statement in 1993 that Fred was NOT involved in Moyer’s shooting! A cop named James Ryan threatened Ms. Fielding with the seizure of her kids if she testified for Thomas. The DA, Roger King, told the court and defense that his office was "redoubling" its efforts to locate Ms. Fielding, while she was, at the time in police custody! They did not "locate" her because they didn't want her to testify. </a:t>
            </a:r>
          </a:p>
          <a:p>
            <a:r>
              <a:rPr lang="en-US" dirty="0" smtClean="0"/>
              <a:t>They didn't want the jury to hear the truth. </a:t>
            </a:r>
          </a:p>
          <a:p>
            <a:r>
              <a:rPr lang="en-US" dirty="0" smtClean="0"/>
              <a:t>Meanwhile, diabetes devastated Fred’s health, destroyed his liver, and put him into a deadly coma. </a:t>
            </a:r>
          </a:p>
          <a:p>
            <a:r>
              <a:rPr lang="en-US" dirty="0" smtClean="0"/>
              <a:t>An innocent man was sent to death row, and, sure enough, he died. He died, not from lethal injection, but from the equally lethal poison of prosecutorial and political ambition, from police corruption, from judicial deference, and from the debilitating effects of Death Row. </a:t>
            </a:r>
          </a:p>
          <a:p>
            <a:r>
              <a:rPr lang="en-US" dirty="0" smtClean="0"/>
              <a:t>He died from poverty (for rich men can afford good lawyers); he died from a system that saw him as expendable, as a statistic, not a man. Freddie's dead. </a:t>
            </a:r>
          </a:p>
          <a:p>
            <a:r>
              <a:rPr lang="en-US" dirty="0" smtClean="0"/>
              <a:t/>
            </a:r>
            <a:br>
              <a:rPr lang="en-US" dirty="0" smtClean="0"/>
            </a:br>
            <a:r>
              <a:rPr lang="en-US" dirty="0" smtClean="0"/>
              <a:t>© 2002</a:t>
            </a:r>
            <a:br>
              <a:rPr lang="en-US" dirty="0" smtClean="0"/>
            </a:br>
            <a:r>
              <a:rPr lang="en-US" dirty="0" smtClean="0"/>
              <a:t/>
            </a:r>
            <a:br>
              <a:rPr lang="en-US" dirty="0" smtClean="0"/>
            </a:br>
            <a:endParaRPr lang="en-US" dirty="0"/>
          </a:p>
        </p:txBody>
      </p:sp>
      <p:sp>
        <p:nvSpPr>
          <p:cNvPr id="6" name="TextBox 5"/>
          <p:cNvSpPr txBox="1"/>
          <p:nvPr/>
        </p:nvSpPr>
        <p:spPr>
          <a:xfrm>
            <a:off x="6019802" y="4495800"/>
            <a:ext cx="2364943" cy="369332"/>
          </a:xfrm>
          <a:prstGeom prst="rect">
            <a:avLst/>
          </a:prstGeom>
          <a:noFill/>
        </p:spPr>
        <p:txBody>
          <a:bodyPr wrap="none" rtlCol="0">
            <a:spAutoFit/>
          </a:bodyPr>
          <a:lstStyle/>
          <a:p>
            <a:r>
              <a:rPr lang="en-US" dirty="0" smtClean="0"/>
              <a:t>Fred Thomas  ~</a:t>
            </a:r>
            <a:r>
              <a:rPr lang="en-US" sz="1200" dirty="0" smtClean="0"/>
              <a:t>1946 - 2002</a:t>
            </a:r>
            <a:endParaRPr lang="en-US" sz="1200" dirty="0"/>
          </a:p>
        </p:txBody>
      </p:sp>
    </p:spTree>
  </p:cSld>
  <p:clrMapOvr>
    <a:masterClrMapping/>
  </p:clrMapOvr>
  <p:transition advTm="5538"/>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 y="0"/>
            <a:ext cx="4343400" cy="609600"/>
          </a:xfrm>
        </p:spPr>
        <p:txBody>
          <a:bodyPr>
            <a:normAutofit fontScale="90000"/>
          </a:bodyPr>
          <a:lstStyle/>
          <a:p>
            <a:r>
              <a:rPr lang="en-US" sz="1600" dirty="0" smtClean="0"/>
              <a:t>MEMORIES OF A PANTHER MARTYR: FRED HAMPTON </a:t>
            </a:r>
            <a:r>
              <a:rPr lang="en-US" dirty="0" smtClean="0"/>
              <a:t/>
            </a:r>
            <a:br>
              <a:rPr lang="en-US" dirty="0" smtClean="0"/>
            </a:br>
            <a:endParaRPr lang="en-US" dirty="0"/>
          </a:p>
        </p:txBody>
      </p:sp>
      <p:pic>
        <p:nvPicPr>
          <p:cNvPr id="5" name="Content Placeholder 4" descr="Fred Hampton.jpg"/>
          <p:cNvPicPr>
            <a:picLocks noGrp="1" noChangeAspect="1"/>
          </p:cNvPicPr>
          <p:nvPr>
            <p:ph idx="1"/>
          </p:nvPr>
        </p:nvPicPr>
        <p:blipFill>
          <a:blip r:embed="rId3" cstate="print"/>
          <a:stretch>
            <a:fillRect/>
          </a:stretch>
        </p:blipFill>
        <p:spPr>
          <a:xfrm>
            <a:off x="4730097" y="838201"/>
            <a:ext cx="4038600" cy="4188973"/>
          </a:xfrm>
        </p:spPr>
      </p:pic>
      <p:sp>
        <p:nvSpPr>
          <p:cNvPr id="4" name="Text Placeholder 3"/>
          <p:cNvSpPr>
            <a:spLocks noGrp="1"/>
          </p:cNvSpPr>
          <p:nvPr>
            <p:ph type="body" sz="half" idx="2"/>
          </p:nvPr>
        </p:nvSpPr>
        <p:spPr>
          <a:xfrm>
            <a:off x="0" y="609600"/>
            <a:ext cx="4419600" cy="6096000"/>
          </a:xfrm>
        </p:spPr>
        <p:txBody>
          <a:bodyPr>
            <a:normAutofit fontScale="55000" lnSpcReduction="20000"/>
          </a:bodyPr>
          <a:lstStyle/>
          <a:p>
            <a:r>
              <a:rPr lang="en-US" sz="2200" dirty="0" smtClean="0"/>
              <a:t>By </a:t>
            </a:r>
            <a:r>
              <a:rPr lang="en-US" sz="2200" dirty="0" err="1" smtClean="0"/>
              <a:t>Mumia</a:t>
            </a:r>
            <a:r>
              <a:rPr lang="en-US" sz="2200" dirty="0" smtClean="0"/>
              <a:t> Abu-Jamal [Col. Writ. 3/14/04] </a:t>
            </a:r>
          </a:p>
          <a:p>
            <a:endParaRPr lang="en-US" dirty="0" smtClean="0"/>
          </a:p>
          <a:p>
            <a:r>
              <a:rPr lang="en-US" i="1" dirty="0" smtClean="0"/>
              <a:t>"...[Y]</a:t>
            </a:r>
            <a:r>
              <a:rPr lang="en-US" i="1" dirty="0" err="1" smtClean="0"/>
              <a:t>ou</a:t>
            </a:r>
            <a:r>
              <a:rPr lang="en-US" i="1" dirty="0" smtClean="0"/>
              <a:t> can jail a revolutionary, but you can't jail the revolution. You can run a freedom fighter around the country but you can't run freedom fighting around the country. You can murder a liberator, but you can't murder liberation." -- Fred Hampton, April 27, 1969 </a:t>
            </a:r>
          </a:p>
          <a:p>
            <a:endParaRPr lang="en-US" dirty="0" smtClean="0"/>
          </a:p>
          <a:p>
            <a:r>
              <a:rPr lang="en-US" dirty="0" smtClean="0"/>
              <a:t>I never had the pleasure of meeting Chairman Fred Hampton in life. </a:t>
            </a:r>
          </a:p>
          <a:p>
            <a:r>
              <a:rPr lang="en-US" dirty="0" smtClean="0"/>
              <a:t>I read numerous articles about him in </a:t>
            </a:r>
            <a:r>
              <a:rPr lang="en-US" i="1" dirty="0" smtClean="0"/>
              <a:t>The Black Panther</a:t>
            </a:r>
            <a:r>
              <a:rPr lang="en-US" dirty="0" smtClean="0"/>
              <a:t> newspaper. I was impressed by this young man (who was older than I at the time), and I found his speeches inspiring. It was this ability, to organize and galvanize folks that had the eyes of the Party on him; but also the eyes of the FBI. </a:t>
            </a:r>
          </a:p>
          <a:p>
            <a:r>
              <a:rPr lang="en-US" dirty="0" smtClean="0"/>
              <a:t>On December 4, 1969, the FBI, working through state agencies in Chicago, and utilizing an inside snitch and infiltrator named William O'Neal, carried out a murderous attack on 2337 W. Monroe St., a small apartment building in the Windy City. </a:t>
            </a:r>
          </a:p>
          <a:p>
            <a:endParaRPr lang="en-US" dirty="0" smtClean="0"/>
          </a:p>
          <a:p>
            <a:r>
              <a:rPr lang="en-US" dirty="0" smtClean="0"/>
              <a:t>O'Neal had drawn up a </a:t>
            </a:r>
            <a:r>
              <a:rPr lang="en-US" dirty="0" err="1" smtClean="0"/>
              <a:t>floorplan</a:t>
            </a:r>
            <a:r>
              <a:rPr lang="en-US" dirty="0" smtClean="0"/>
              <a:t> of the apartment, showing where people slept, and where guards were stationed. He also tampered with the weapons there, and laced Fred Hampton's </a:t>
            </a:r>
            <a:r>
              <a:rPr lang="en-US" dirty="0" err="1" smtClean="0"/>
              <a:t>Kool</a:t>
            </a:r>
            <a:r>
              <a:rPr lang="en-US" dirty="0" smtClean="0"/>
              <a:t> Aid with </a:t>
            </a:r>
            <a:r>
              <a:rPr lang="en-US" dirty="0" err="1" smtClean="0"/>
              <a:t>secobarbitol</a:t>
            </a:r>
            <a:r>
              <a:rPr lang="en-US" dirty="0" smtClean="0"/>
              <a:t>, a </a:t>
            </a:r>
            <a:r>
              <a:rPr lang="en-US" dirty="0" err="1" smtClean="0"/>
              <a:t>barbituate</a:t>
            </a:r>
            <a:r>
              <a:rPr lang="en-US" dirty="0" smtClean="0"/>
              <a:t> which induced sleep. During the raid, several Panthers would try to awaken the drugged Chairman, but he was too deeply under to budge. Several cops killed him as he slept, in his bed. They also murdered Mark Clark, a captain from Peoria, Illinois. </a:t>
            </a:r>
          </a:p>
          <a:p>
            <a:r>
              <a:rPr lang="en-US" dirty="0" smtClean="0"/>
              <a:t>Eighteen-year old Brenda Harris was shot twice, while lying unarmed, in her bed. Several Panthers were also shot. </a:t>
            </a:r>
          </a:p>
          <a:p>
            <a:endParaRPr lang="en-US" dirty="0" smtClean="0"/>
          </a:p>
          <a:p>
            <a:r>
              <a:rPr lang="en-US" dirty="0" smtClean="0"/>
              <a:t>The state and federal so-called 'investigations' were whitewashes. </a:t>
            </a:r>
          </a:p>
          <a:p>
            <a:r>
              <a:rPr lang="en-US" dirty="0" smtClean="0"/>
              <a:t>In late December, 1969, several BPP members and supporters left in a rickety sedan to join the Chicago chapter in their remembrance of their murdered leader. The chapter also did something extraordinary: they tore down the police tape, and ran tours through the dark, chilled apartment, to show the people directly, what happened on Monroe. We walked through the scene of carnage, and it was like walking through the inside of a block of Swiss cheese. Bullet holes lined the walls, revealing police machinegun fire. </a:t>
            </a:r>
          </a:p>
          <a:p>
            <a:endParaRPr lang="en-US" dirty="0" smtClean="0"/>
          </a:p>
          <a:p>
            <a:r>
              <a:rPr lang="en-US" dirty="0" smtClean="0"/>
              <a:t>But the bedroom, where Fred and his wife, Deborah**, were sleeping, looked like a mortuary. Thick blood still caked the floor; and a mattress lay soaked, dark with the blood of Fred Hampton. If you looked at the walls of the bedroom, all shots seemed to converge where Fred's body once laid. </a:t>
            </a:r>
          </a:p>
          <a:p>
            <a:r>
              <a:rPr lang="en-US" dirty="0" smtClean="0"/>
              <a:t>As Rene Johnson and I walked out of the Monroe St. apartment, our eyes adjusting to the gray winter light, we saw a line, running all the way down the block, and around the corner, of Black Chicagoans, waiting to view the death scene.</a:t>
            </a:r>
          </a:p>
          <a:p>
            <a:r>
              <a:rPr lang="en-US" dirty="0" smtClean="0"/>
              <a:t> </a:t>
            </a:r>
          </a:p>
          <a:p>
            <a:r>
              <a:rPr lang="en-US" dirty="0" smtClean="0"/>
              <a:t>One of the supporters from Philadelphia, who had helped drive us to Chicago, had been somewhat reluctant to join the Party, although she would help. She was a young mother, and knew that such a life was dangerous. But after walking through the apartment of West Monroe St., her heart was hardened; her mind was set. </a:t>
            </a:r>
          </a:p>
          <a:p>
            <a:endParaRPr lang="en-US" dirty="0" smtClean="0"/>
          </a:p>
          <a:p>
            <a:r>
              <a:rPr lang="en-US" dirty="0" err="1" smtClean="0"/>
              <a:t>Rosemari</a:t>
            </a:r>
            <a:r>
              <a:rPr lang="en-US" dirty="0" smtClean="0"/>
              <a:t> Mealy was no longer a supporter, but would join the Black Panther Party. </a:t>
            </a:r>
          </a:p>
          <a:p>
            <a:r>
              <a:rPr lang="en-US" dirty="0" smtClean="0"/>
              <a:t>The murders on Monroe St. were a joint action of the FBI and Chicago Police. They would later call their operation a "success," for they succeeded in extinguishing one of the brightest lights of the Black Panther Party. To this date, not one state or federal agent has ever served a second in jail for the premeditated, pre-planned, murders of Hampton and Clark. In fact, the </a:t>
            </a:r>
            <a:r>
              <a:rPr lang="en-US" i="1" dirty="0" smtClean="0"/>
              <a:t>only </a:t>
            </a:r>
            <a:r>
              <a:rPr lang="en-US" dirty="0" smtClean="0"/>
              <a:t>people arrested, then, and since, were Panthers. Presumed guilty of survival! </a:t>
            </a:r>
          </a:p>
          <a:p>
            <a:r>
              <a:rPr lang="en-US" dirty="0" smtClean="0"/>
              <a:t>One of those survivors, Deborah, would shortly give birth to Fred's son, a young man who bears a striking resemblance and similar spirit, of his martyred father: Fred Hampton, Jr.! </a:t>
            </a:r>
          </a:p>
          <a:p>
            <a:r>
              <a:rPr lang="en-US" dirty="0" smtClean="0"/>
              <a:t>There was death, and life, on Monroe St. </a:t>
            </a:r>
          </a:p>
          <a:p>
            <a:endParaRPr lang="en-US" dirty="0" smtClean="0"/>
          </a:p>
          <a:p>
            <a:r>
              <a:rPr lang="en-US" dirty="0" smtClean="0"/>
              <a:t>Fred Hampton, who worked for Black liberation, and Power to the People -- remembered. </a:t>
            </a:r>
          </a:p>
          <a:p>
            <a:endParaRPr lang="en-US" dirty="0"/>
          </a:p>
        </p:txBody>
      </p:sp>
      <p:sp>
        <p:nvSpPr>
          <p:cNvPr id="6" name="TextBox 5"/>
          <p:cNvSpPr txBox="1"/>
          <p:nvPr/>
        </p:nvSpPr>
        <p:spPr>
          <a:xfrm>
            <a:off x="4876800" y="5410200"/>
            <a:ext cx="3352800" cy="369332"/>
          </a:xfrm>
          <a:prstGeom prst="rect">
            <a:avLst/>
          </a:prstGeom>
          <a:noFill/>
        </p:spPr>
        <p:txBody>
          <a:bodyPr wrap="square" rtlCol="0">
            <a:spAutoFit/>
          </a:bodyPr>
          <a:lstStyle/>
          <a:p>
            <a:pPr algn="ctr"/>
            <a:r>
              <a:rPr lang="en-US" dirty="0" smtClean="0"/>
              <a:t>Fred Hampton</a:t>
            </a:r>
            <a:r>
              <a:rPr lang="en-US" sz="1200" dirty="0" smtClean="0"/>
              <a:t> (1948 – 1969)</a:t>
            </a:r>
            <a:endParaRPr lang="en-US" sz="1200" dirty="0"/>
          </a:p>
        </p:txBody>
      </p:sp>
    </p:spTree>
  </p:cSld>
  <p:clrMapOvr>
    <a:masterClrMapping/>
  </p:clrMapOvr>
  <p:transition advTm="5647"/>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1"/>
            <a:ext cx="4191000" cy="717550"/>
          </a:xfrm>
        </p:spPr>
        <p:txBody>
          <a:bodyPr>
            <a:normAutofit fontScale="90000"/>
          </a:bodyPr>
          <a:lstStyle/>
          <a:p>
            <a:r>
              <a:rPr lang="en-US" dirty="0" err="1" smtClean="0"/>
              <a:t>Ruchell</a:t>
            </a:r>
            <a:r>
              <a:rPr lang="en-US" dirty="0" smtClean="0"/>
              <a:t> Cinque Magee: Sole Survivor Still </a:t>
            </a:r>
            <a:br>
              <a:rPr lang="en-US" dirty="0" smtClean="0"/>
            </a:br>
            <a:endParaRPr lang="en-US" dirty="0"/>
          </a:p>
        </p:txBody>
      </p:sp>
      <p:pic>
        <p:nvPicPr>
          <p:cNvPr id="6" name="Content Placeholder 5" descr="Ruchell Magee.jpg"/>
          <p:cNvPicPr>
            <a:picLocks noGrp="1" noChangeAspect="1"/>
          </p:cNvPicPr>
          <p:nvPr>
            <p:ph idx="1"/>
          </p:nvPr>
        </p:nvPicPr>
        <p:blipFill>
          <a:blip r:embed="rId2" cstate="print"/>
          <a:stretch>
            <a:fillRect/>
          </a:stretch>
        </p:blipFill>
        <p:spPr>
          <a:xfrm>
            <a:off x="5486400" y="1066800"/>
            <a:ext cx="3124200" cy="3505200"/>
          </a:xfrm>
        </p:spPr>
      </p:pic>
      <p:sp>
        <p:nvSpPr>
          <p:cNvPr id="4" name="Text Placeholder 3"/>
          <p:cNvSpPr>
            <a:spLocks noGrp="1"/>
          </p:cNvSpPr>
          <p:nvPr>
            <p:ph type="body" sz="half" idx="2"/>
          </p:nvPr>
        </p:nvSpPr>
        <p:spPr>
          <a:xfrm>
            <a:off x="457200" y="838200"/>
            <a:ext cx="4191000" cy="5715000"/>
          </a:xfrm>
        </p:spPr>
        <p:txBody>
          <a:bodyPr>
            <a:normAutofit fontScale="47500" lnSpcReduction="20000"/>
          </a:bodyPr>
          <a:lstStyle/>
          <a:p>
            <a:r>
              <a:rPr lang="en-US" sz="2100" b="1" dirty="0" smtClean="0"/>
              <a:t>by </a:t>
            </a:r>
            <a:r>
              <a:rPr lang="en-US" sz="2100" b="1" dirty="0" err="1" smtClean="0"/>
              <a:t>Mumia</a:t>
            </a:r>
            <a:r>
              <a:rPr lang="en-US" sz="2100" b="1" dirty="0" smtClean="0"/>
              <a:t> Abu-Jamal</a:t>
            </a:r>
          </a:p>
          <a:p>
            <a:endParaRPr lang="en-US" sz="2100" dirty="0" smtClean="0"/>
          </a:p>
          <a:p>
            <a:r>
              <a:rPr lang="en-US" i="1" dirty="0" smtClean="0"/>
              <a:t>Slavery is being practiced by the system under color of law – Slavery 400 years ago, slavery today; it's the same thing, but with a new name. They're making millions and millions of dollars enslaving Blacks, poor whites, and others - people who don't even know they're being railroaded.</a:t>
            </a:r>
            <a:r>
              <a:rPr lang="en-US" dirty="0" smtClean="0"/>
              <a:t> -- </a:t>
            </a:r>
            <a:r>
              <a:rPr lang="en-US" dirty="0" err="1" smtClean="0"/>
              <a:t>Ruchell</a:t>
            </a:r>
            <a:r>
              <a:rPr lang="en-US" dirty="0" smtClean="0"/>
              <a:t> Cinque Magee </a:t>
            </a:r>
            <a:br>
              <a:rPr lang="en-US" dirty="0" smtClean="0"/>
            </a:br>
            <a:r>
              <a:rPr lang="en-US" dirty="0" smtClean="0"/>
              <a:t>(from radio interview with </a:t>
            </a:r>
            <a:r>
              <a:rPr lang="en-US" dirty="0" err="1" smtClean="0"/>
              <a:t>Kiilu</a:t>
            </a:r>
            <a:r>
              <a:rPr lang="en-US" dirty="0" smtClean="0"/>
              <a:t> </a:t>
            </a:r>
            <a:r>
              <a:rPr lang="en-US" dirty="0" err="1" smtClean="0"/>
              <a:t>Nyasha</a:t>
            </a:r>
            <a:r>
              <a:rPr lang="en-US" dirty="0" smtClean="0"/>
              <a:t>, "Freedom is a Constant Struggle," KPFA-FM, 12 August 1995) </a:t>
            </a:r>
          </a:p>
          <a:p>
            <a:r>
              <a:rPr lang="en-US" dirty="0" smtClean="0"/>
              <a:t>If you were asked to name the longest held political prisoner in the United States, what would your answer be? </a:t>
            </a:r>
          </a:p>
          <a:p>
            <a:r>
              <a:rPr lang="en-US" dirty="0" smtClean="0"/>
              <a:t>Most would probably reply "Geronimo </a:t>
            </a:r>
            <a:r>
              <a:rPr lang="en-US" dirty="0" err="1" smtClean="0"/>
              <a:t>ji</a:t>
            </a:r>
            <a:r>
              <a:rPr lang="en-US" dirty="0" smtClean="0"/>
              <a:t> </a:t>
            </a:r>
            <a:r>
              <a:rPr lang="en-US" dirty="0" err="1" smtClean="0"/>
              <a:t>jaga</a:t>
            </a:r>
            <a:r>
              <a:rPr lang="en-US" dirty="0" smtClean="0"/>
              <a:t> (Pratt)," "</a:t>
            </a:r>
            <a:r>
              <a:rPr lang="en-US" dirty="0" err="1" smtClean="0"/>
              <a:t>Sundiata</a:t>
            </a:r>
            <a:r>
              <a:rPr lang="en-US" dirty="0" smtClean="0"/>
              <a:t> </a:t>
            </a:r>
            <a:r>
              <a:rPr lang="en-US" dirty="0" err="1" smtClean="0"/>
              <a:t>Acoli</a:t>
            </a:r>
            <a:r>
              <a:rPr lang="en-US" dirty="0" smtClean="0"/>
              <a:t>", or "</a:t>
            </a:r>
            <a:r>
              <a:rPr lang="en-US" dirty="0" err="1" smtClean="0"/>
              <a:t>Sekou</a:t>
            </a:r>
            <a:r>
              <a:rPr lang="en-US" dirty="0" smtClean="0"/>
              <a:t> </a:t>
            </a:r>
            <a:r>
              <a:rPr lang="en-US" dirty="0" err="1" smtClean="0"/>
              <a:t>Odinga</a:t>
            </a:r>
            <a:r>
              <a:rPr lang="en-US" dirty="0" smtClean="0"/>
              <a:t>" -- all 3 members of the Black Panther Party or soldiers of the Black Liberation Army, who have been encaged for their political beliefs or principled actions for decades. Some would point to Lakota leader, Leonard </a:t>
            </a:r>
            <a:r>
              <a:rPr lang="en-US" dirty="0" err="1" smtClean="0"/>
              <a:t>Peltier</a:t>
            </a:r>
            <a:r>
              <a:rPr lang="en-US" dirty="0" smtClean="0"/>
              <a:t>, who struggled for the freedom of Native peoples, thereby incurring the enmity of the US Government, who framed him in a 1975 double murder trial. Those answers would be good guesses, for all of these men have spent </a:t>
            </a:r>
            <a:r>
              <a:rPr lang="en-US" dirty="0" err="1" smtClean="0"/>
              <a:t>hellified</a:t>
            </a:r>
            <a:r>
              <a:rPr lang="en-US" dirty="0" smtClean="0"/>
              <a:t> years in state and federal dungeons, but here's a man who has spent more. </a:t>
            </a:r>
          </a:p>
          <a:p>
            <a:r>
              <a:rPr lang="en-US" dirty="0" err="1" smtClean="0"/>
              <a:t>Ruchell</a:t>
            </a:r>
            <a:r>
              <a:rPr lang="en-US" dirty="0" smtClean="0"/>
              <a:t> C. Magee arrived in Los Angeles, California in 1963, and wasn't in town for six months before he and a cousin, Leroy, were arrested on the improbable charges of kidnap and robbery, after a fight with a man over a woman and a $10 bag of marijuana. Magee, in a slam-dunk "trial," was swiftly convicted and swifter still sentenced to life. </a:t>
            </a:r>
          </a:p>
          <a:p>
            <a:r>
              <a:rPr lang="en-US" dirty="0" smtClean="0"/>
              <a:t>Magee, politicized in those years, took the name of the African freedom fighter, Cinque, who, with his fellow captives seized control of the slave ship, the Amistad, and tried to sail back to Africa. Like his ancient namesake, Cinque would also fight for his freedom from legalized slavery, and for 7 long years he filed writ after writ, learning what he calls "guerrilla law", honing it as a tool for liberation of himself and his fellow captives. But California courts, which could care less about the alleged "rights" of a young Black man like Magee, dismissed his petitions willy-nilly. </a:t>
            </a:r>
          </a:p>
          <a:p>
            <a:r>
              <a:rPr lang="en-US" dirty="0" smtClean="0"/>
              <a:t>In August, 1970, </a:t>
            </a:r>
            <a:r>
              <a:rPr lang="en-US" dirty="0" err="1" smtClean="0"/>
              <a:t>MaGee</a:t>
            </a:r>
            <a:r>
              <a:rPr lang="en-US" dirty="0" smtClean="0"/>
              <a:t> appeared as a witness in the assault trial of James McClain, a man charged with assaulting a guard after San Quentin guards murdered a Black prisoner, Fred Billingsley. McClain, defending himself, presented imprisoned witnesses to expose the racist and repressive nature of prisons. In the midst of </a:t>
            </a:r>
            <a:r>
              <a:rPr lang="en-US" dirty="0" err="1" smtClean="0"/>
              <a:t>MaGee's</a:t>
            </a:r>
            <a:r>
              <a:rPr lang="en-US" dirty="0" smtClean="0"/>
              <a:t> testimony, a 17 year old young Black man with a huge Afro hairdo, burst into the courtroom, heavily armed. </a:t>
            </a:r>
          </a:p>
          <a:p>
            <a:r>
              <a:rPr lang="en-US" dirty="0" smtClean="0"/>
              <a:t>Jonathan Jackson shouted "Freeze!" Tossing weapons to McClain, William Christmas, and a startled Magee, who given his 7 year hell where no judge knew the meaning of justice, joined the rebellion on the spot. The four rebels took the judge, the DA and three jurors hostage, and headed for a radio station where they were going to air the wretched prison conditions to the world, as well as demand the immediate release of a group of political prisoners, know that The Soledad Brothers (these were John </a:t>
            </a:r>
            <a:r>
              <a:rPr lang="en-US" dirty="0" err="1" smtClean="0"/>
              <a:t>Cluchette</a:t>
            </a:r>
            <a:r>
              <a:rPr lang="en-US" dirty="0" smtClean="0"/>
              <a:t>, </a:t>
            </a:r>
            <a:r>
              <a:rPr lang="en-US" dirty="0" err="1" smtClean="0"/>
              <a:t>Fleeta</a:t>
            </a:r>
            <a:r>
              <a:rPr lang="en-US" dirty="0" smtClean="0"/>
              <a:t> </a:t>
            </a:r>
            <a:r>
              <a:rPr lang="en-US" dirty="0" err="1" smtClean="0"/>
              <a:t>Drumgo</a:t>
            </a:r>
            <a:r>
              <a:rPr lang="en-US" dirty="0" smtClean="0"/>
              <a:t>, and Jonathan's oldest brother, George). While the men did not hurt any of their hostages, they did not reckon on the state's ruthlessness. </a:t>
            </a:r>
          </a:p>
          <a:p>
            <a:r>
              <a:rPr lang="en-US" dirty="0" smtClean="0"/>
              <a:t>Before the men could get their van out of the court house parking lot, prison guards and sheriffs opened furious fire on the vehicle, killing Christmas, Jackson, McClain as well as the judge. The DA was permanently paralyzed by gun fire. Miraculously, the jurors emerged relatively unscratched, although Magee, seriously wounded by gunfire, was found unconscious. </a:t>
            </a:r>
          </a:p>
          <a:p>
            <a:r>
              <a:rPr lang="en-US" dirty="0" smtClean="0"/>
              <a:t>Magee, who was the only Black survivor of what has come to be called "The August 7th Rebellion," would awaken to learn he was charged with murder, kidnapping and conspiracy, and further, he would have a co-defendant, a University of California Philosophy Professor, and friend of Soledad Brother, George L. Jackson, named Angela Davis, who faced identical charges. </a:t>
            </a:r>
          </a:p>
          <a:p>
            <a:r>
              <a:rPr lang="en-US" dirty="0" smtClean="0"/>
              <a:t>By trial time the cases were severed, with Angela garnering massive support leading to her 1972 acquittal on all charges. </a:t>
            </a:r>
          </a:p>
          <a:p>
            <a:r>
              <a:rPr lang="en-US" dirty="0" smtClean="0"/>
              <a:t>Magee's trial did not garner such broad support, yet he boldly advanced the position that as his imprisonment was itself illegal, and a form of unjustifiable slavery, he had the inherent right to escape such slavery, an historical echo of the position taken by the original Cinque, and his fellow captives, who took over a Spanish slave ship, killed the crew (except for the pilot) and tried to sail back to Africa. The pilot surreptitiously steered the Amistad to the US coast, and when the vessel was seized by the US, Spain sought their return to slavery in Cuba. Using natural and international law principals, US courts decided they captives had every right to resist slavery and fight for their freedom. </a:t>
            </a:r>
          </a:p>
          <a:p>
            <a:r>
              <a:rPr lang="en-US" dirty="0" smtClean="0"/>
              <a:t>Unfortunately, Magee's jury didn't agree, although it did acquit on at least one kidnapping charge. The court dismissed on the murder charge, and Magee has been battling for his freedom every since. </a:t>
            </a:r>
          </a:p>
          <a:p>
            <a:r>
              <a:rPr lang="en-US" dirty="0" smtClean="0"/>
              <a:t>That he is still fighting is a tribute to a truly remarkable man, a man who knows what slavery is, and more importantly, what freedom means. </a:t>
            </a:r>
          </a:p>
          <a:p>
            <a:r>
              <a:rPr lang="en-US" dirty="0" smtClean="0"/>
              <a:t>FREE CINQUE !! </a:t>
            </a:r>
          </a:p>
          <a:p>
            <a:endParaRPr lang="en-US" dirty="0" smtClean="0"/>
          </a:p>
          <a:p>
            <a:r>
              <a:rPr lang="en-US" dirty="0" smtClean="0"/>
              <a:t>May 27, 1997   © 1997</a:t>
            </a:r>
            <a:endParaRPr lang="en-US" dirty="0"/>
          </a:p>
        </p:txBody>
      </p:sp>
      <p:sp>
        <p:nvSpPr>
          <p:cNvPr id="7" name="TextBox 6"/>
          <p:cNvSpPr txBox="1"/>
          <p:nvPr/>
        </p:nvSpPr>
        <p:spPr>
          <a:xfrm>
            <a:off x="5562600" y="4724400"/>
            <a:ext cx="2333972" cy="369332"/>
          </a:xfrm>
          <a:prstGeom prst="rect">
            <a:avLst/>
          </a:prstGeom>
          <a:noFill/>
        </p:spPr>
        <p:txBody>
          <a:bodyPr wrap="none" rtlCol="0">
            <a:spAutoFit/>
          </a:bodyPr>
          <a:lstStyle/>
          <a:p>
            <a:r>
              <a:rPr lang="en-US" dirty="0" err="1" smtClean="0"/>
              <a:t>Ruchell</a:t>
            </a:r>
            <a:r>
              <a:rPr lang="en-US" dirty="0" smtClean="0"/>
              <a:t>  Cinque Magee</a:t>
            </a:r>
            <a:endParaRPr lang="en-US" dirty="0"/>
          </a:p>
        </p:txBody>
      </p:sp>
    </p:spTree>
  </p:cSld>
  <p:clrMapOvr>
    <a:masterClrMapping/>
  </p:clrMapOvr>
  <p:transition advTm="5632"/>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4343400" cy="838200"/>
          </a:xfrm>
        </p:spPr>
        <p:txBody>
          <a:bodyPr>
            <a:normAutofit fontScale="90000"/>
          </a:bodyPr>
          <a:lstStyle/>
          <a:p>
            <a:r>
              <a:rPr lang="en-US" dirty="0" smtClean="0"/>
              <a:t>Fight to free </a:t>
            </a:r>
            <a:r>
              <a:rPr lang="en-US" dirty="0" err="1" smtClean="0"/>
              <a:t>Jamil</a:t>
            </a:r>
            <a:r>
              <a:rPr lang="en-US" dirty="0" smtClean="0"/>
              <a:t> Al-Amin </a:t>
            </a:r>
            <a:br>
              <a:rPr lang="en-US" dirty="0" smtClean="0"/>
            </a:br>
            <a:r>
              <a:rPr lang="en-US" sz="1300" dirty="0" smtClean="0"/>
              <a:t>by </a:t>
            </a:r>
            <a:r>
              <a:rPr lang="en-US" sz="1300" dirty="0" err="1" smtClean="0"/>
              <a:t>Mumia</a:t>
            </a:r>
            <a:r>
              <a:rPr lang="en-US" sz="1300" dirty="0" smtClean="0"/>
              <a:t> Abu Jamal</a:t>
            </a:r>
            <a:r>
              <a:rPr lang="en-US" dirty="0" smtClean="0"/>
              <a:t/>
            </a:r>
            <a:br>
              <a:rPr lang="en-US" dirty="0" smtClean="0"/>
            </a:br>
            <a:endParaRPr lang="en-US" dirty="0"/>
          </a:p>
        </p:txBody>
      </p:sp>
      <p:pic>
        <p:nvPicPr>
          <p:cNvPr id="5" name="Content Placeholder 4" descr="Imam Jamil.jpg"/>
          <p:cNvPicPr>
            <a:picLocks noGrp="1" noChangeAspect="1"/>
          </p:cNvPicPr>
          <p:nvPr>
            <p:ph idx="1"/>
          </p:nvPr>
        </p:nvPicPr>
        <p:blipFill>
          <a:blip r:embed="rId2" cstate="print"/>
          <a:stretch>
            <a:fillRect/>
          </a:stretch>
        </p:blipFill>
        <p:spPr>
          <a:xfrm>
            <a:off x="5943601" y="1600201"/>
            <a:ext cx="2453665" cy="3189764"/>
          </a:xfrm>
        </p:spPr>
      </p:pic>
      <p:sp>
        <p:nvSpPr>
          <p:cNvPr id="4" name="Text Placeholder 3"/>
          <p:cNvSpPr>
            <a:spLocks noGrp="1"/>
          </p:cNvSpPr>
          <p:nvPr>
            <p:ph type="body" sz="half" idx="2"/>
          </p:nvPr>
        </p:nvSpPr>
        <p:spPr>
          <a:xfrm>
            <a:off x="457200" y="685800"/>
            <a:ext cx="4648200" cy="6096000"/>
          </a:xfrm>
        </p:spPr>
        <p:txBody>
          <a:bodyPr>
            <a:normAutofit fontScale="70000" lnSpcReduction="20000"/>
          </a:bodyPr>
          <a:lstStyle/>
          <a:p>
            <a:r>
              <a:rPr lang="en-US" b="1" dirty="0" smtClean="0"/>
              <a:t>FROM A CELL IN WAYNESBURG, Pa.—</a:t>
            </a:r>
            <a:r>
              <a:rPr lang="en-US" dirty="0" smtClean="0"/>
              <a:t>The struggle for the freedom and liberty of Atlanta Muslim leader Imam </a:t>
            </a:r>
            <a:r>
              <a:rPr lang="en-US" dirty="0" err="1" smtClean="0"/>
              <a:t>Jamil</a:t>
            </a:r>
            <a:r>
              <a:rPr lang="en-US" dirty="0" smtClean="0"/>
              <a:t> Abdullah Al-</a:t>
            </a:r>
            <a:r>
              <a:rPr lang="en-US" dirty="0" err="1" smtClean="0"/>
              <a:t>Amin</a:t>
            </a:r>
            <a:r>
              <a:rPr lang="en-US" dirty="0" smtClean="0"/>
              <a:t> must take place now, before the cold fingers of the state can close around his neck.</a:t>
            </a:r>
          </a:p>
          <a:p>
            <a:r>
              <a:rPr lang="en-US" dirty="0" smtClean="0"/>
              <a:t>Imam </a:t>
            </a:r>
            <a:r>
              <a:rPr lang="en-US" dirty="0" err="1" smtClean="0"/>
              <a:t>Jamil</a:t>
            </a:r>
            <a:r>
              <a:rPr lang="en-US" dirty="0" smtClean="0"/>
              <a:t> has already received what can only be called a biased and prejudicial press, which has sought to depict him as a dangerous, violent radical. In every substantive news report there has been coverage of his brief membership in the Black Panther Party (BPP), but there has been little reportage of his other associations, and much less of his life as a Muslim imam working as an anti-drug activist, and for the betterment of the entire community.</a:t>
            </a:r>
          </a:p>
          <a:p>
            <a:r>
              <a:rPr lang="en-US" dirty="0" smtClean="0"/>
              <a:t>Imam </a:t>
            </a:r>
            <a:r>
              <a:rPr lang="en-US" dirty="0" err="1" smtClean="0"/>
              <a:t>Jamil’s</a:t>
            </a:r>
            <a:r>
              <a:rPr lang="en-US" dirty="0" smtClean="0"/>
              <a:t> political life didn’t begin with the Black Panther Party. Indeed, accounts written by leading Panthers, like Huey P. Newton and Elaine Brown, relate that </a:t>
            </a:r>
            <a:r>
              <a:rPr lang="en-US" dirty="0" err="1" smtClean="0"/>
              <a:t>Jamil</a:t>
            </a:r>
            <a:r>
              <a:rPr lang="en-US" dirty="0" smtClean="0"/>
              <a:t>, </a:t>
            </a:r>
            <a:r>
              <a:rPr lang="en-US" dirty="0" err="1" smtClean="0"/>
              <a:t>Kwame</a:t>
            </a:r>
            <a:r>
              <a:rPr lang="en-US" dirty="0" smtClean="0"/>
              <a:t> </a:t>
            </a:r>
            <a:r>
              <a:rPr lang="en-US" dirty="0" err="1" smtClean="0"/>
              <a:t>Ture</a:t>
            </a:r>
            <a:r>
              <a:rPr lang="en-US" dirty="0" smtClean="0"/>
              <a:t> (the late </a:t>
            </a:r>
            <a:r>
              <a:rPr lang="en-US" dirty="0" err="1" smtClean="0"/>
              <a:t>Stokely</a:t>
            </a:r>
            <a:r>
              <a:rPr lang="en-US" dirty="0" smtClean="0"/>
              <a:t> Carmichael) and James Forman, were "drafted" into the BPP, a "drafting" sabotaged by the F.B.I., and did not last longer than a few months.</a:t>
            </a:r>
          </a:p>
          <a:p>
            <a:r>
              <a:rPr lang="en-US" dirty="0" smtClean="0"/>
              <a:t>Imam </a:t>
            </a:r>
            <a:r>
              <a:rPr lang="en-US" dirty="0" err="1" smtClean="0"/>
              <a:t>Jamil</a:t>
            </a:r>
            <a:r>
              <a:rPr lang="en-US" dirty="0" smtClean="0"/>
              <a:t> spent most of his political life as a field director and activist of the Student Non-Violent Coordinating Committee (SNCC), before his later religious conversion.</a:t>
            </a:r>
          </a:p>
          <a:p>
            <a:r>
              <a:rPr lang="en-US" dirty="0" smtClean="0"/>
              <a:t>But if you are the media, which is more "juicy"—a 6-month-long dalliance with the Black Panthers or a 6-year period with SNCC? Which is more representative of his radical youth? Which is the longest? Which is the most prejudicial?</a:t>
            </a:r>
          </a:p>
          <a:p>
            <a:r>
              <a:rPr lang="en-US" dirty="0" smtClean="0"/>
              <a:t>Imam </a:t>
            </a:r>
            <a:r>
              <a:rPr lang="en-US" dirty="0" err="1" smtClean="0"/>
              <a:t>Jamil</a:t>
            </a:r>
            <a:r>
              <a:rPr lang="en-US" dirty="0" smtClean="0"/>
              <a:t>, in addition to being a spiritual leader, was a businessman who owned a local store. This is hardly the profile projected by the national press.</a:t>
            </a:r>
          </a:p>
          <a:p>
            <a:r>
              <a:rPr lang="en-US" dirty="0" smtClean="0"/>
              <a:t>Arrested a year ago in connection with the shootings of two Atlanta sheriff’s deputies, initial police reports strongly suggest the imam is innocent of the charges. The surviving deputy told police investigators that his assailant was shot; Al-</a:t>
            </a:r>
            <a:r>
              <a:rPr lang="en-US" dirty="0" err="1" smtClean="0"/>
              <a:t>Amin</a:t>
            </a:r>
            <a:r>
              <a:rPr lang="en-US" dirty="0" smtClean="0"/>
              <a:t>, upon his apprehension, was not wounded.</a:t>
            </a:r>
          </a:p>
          <a:p>
            <a:r>
              <a:rPr lang="en-US" dirty="0" smtClean="0"/>
              <a:t>Another police witness reported that the suspect had gray eyes. Al-</a:t>
            </a:r>
            <a:r>
              <a:rPr lang="en-US" dirty="0" err="1" smtClean="0"/>
              <a:t>Amin’s</a:t>
            </a:r>
            <a:r>
              <a:rPr lang="en-US" dirty="0" smtClean="0"/>
              <a:t> eyes are a dark brown.</a:t>
            </a:r>
          </a:p>
          <a:p>
            <a:r>
              <a:rPr lang="en-US" dirty="0" smtClean="0"/>
              <a:t>At the time of this writing, the jury is being selected in a murder trial. (Editor’s Note: The trial has been delayed until early next year.) This is especially troubling in light of the recent World Trade Center plane bombings, as it has unleashed a national flurry of hatred against many in the Islamic community. When fear and hatred enter the mind, logic rarely lingers.</a:t>
            </a:r>
          </a:p>
          <a:p>
            <a:r>
              <a:rPr lang="en-US" dirty="0" smtClean="0"/>
              <a:t>That said, Al-</a:t>
            </a:r>
            <a:r>
              <a:rPr lang="en-US" dirty="0" err="1" smtClean="0"/>
              <a:t>Amin’s</a:t>
            </a:r>
            <a:r>
              <a:rPr lang="en-US" dirty="0" smtClean="0"/>
              <a:t> freedom lies in people who express their support now, instead of later. Fairness does not lie in reversing an unjust conviction; rather it lies in preventing one in the first place.</a:t>
            </a:r>
          </a:p>
          <a:p>
            <a:r>
              <a:rPr lang="en-US" dirty="0" smtClean="0"/>
              <a:t>Imam </a:t>
            </a:r>
            <a:r>
              <a:rPr lang="en-US" dirty="0" err="1" smtClean="0"/>
              <a:t>Jamil</a:t>
            </a:r>
            <a:r>
              <a:rPr lang="en-US" dirty="0" smtClean="0"/>
              <a:t> has lived a good and rich life in service to his spiritual and ethnic community. He richly deserves the fullest support in all efforts leading to his freedom, so that he may return to the community. Free Imam </a:t>
            </a:r>
            <a:r>
              <a:rPr lang="en-US" dirty="0" err="1" smtClean="0"/>
              <a:t>Jamil</a:t>
            </a:r>
            <a:r>
              <a:rPr lang="en-US" dirty="0" smtClean="0"/>
              <a:t>!</a:t>
            </a:r>
          </a:p>
          <a:p>
            <a:r>
              <a:rPr lang="en-US" i="1" dirty="0" smtClean="0"/>
              <a:t>(</a:t>
            </a:r>
            <a:r>
              <a:rPr lang="en-US" i="1" dirty="0" err="1" smtClean="0"/>
              <a:t>Mumia</a:t>
            </a:r>
            <a:r>
              <a:rPr lang="en-US" i="1" dirty="0" smtClean="0"/>
              <a:t> Abu-Jamal is the author of three books: "Live from Death Row," "Death Blossoms" and "All Things Censored." A new biography by Terry </a:t>
            </a:r>
            <a:r>
              <a:rPr lang="en-US" i="1" dirty="0" err="1" smtClean="0"/>
              <a:t>Bisson</a:t>
            </a:r>
            <a:r>
              <a:rPr lang="en-US" i="1" dirty="0" smtClean="0"/>
              <a:t>, "On A Move: The Story of </a:t>
            </a:r>
            <a:r>
              <a:rPr lang="en-US" i="1" dirty="0" err="1" smtClean="0"/>
              <a:t>Mumia</a:t>
            </a:r>
            <a:r>
              <a:rPr lang="en-US" i="1" dirty="0" smtClean="0"/>
              <a:t> Abu-Jamal," is available at www.MumiaBook.com. Write to </a:t>
            </a:r>
            <a:r>
              <a:rPr lang="en-US" i="1" dirty="0" err="1" smtClean="0"/>
              <a:t>Mumia</a:t>
            </a:r>
            <a:r>
              <a:rPr lang="en-US" i="1" dirty="0" smtClean="0"/>
              <a:t> directly at: </a:t>
            </a:r>
            <a:r>
              <a:rPr lang="en-US" i="1" dirty="0" err="1" smtClean="0"/>
              <a:t>Mumia</a:t>
            </a:r>
            <a:r>
              <a:rPr lang="en-US" i="1" dirty="0" smtClean="0"/>
              <a:t> Abu-Jamal AM 8335, SCI-Greene, 175 Progress Dr., Waynesburg, Pa., 15370.)</a:t>
            </a:r>
            <a:endParaRPr lang="en-US" dirty="0" smtClean="0"/>
          </a:p>
          <a:p>
            <a:endParaRPr lang="en-US" dirty="0"/>
          </a:p>
        </p:txBody>
      </p:sp>
      <p:sp>
        <p:nvSpPr>
          <p:cNvPr id="6" name="TextBox 5"/>
          <p:cNvSpPr txBox="1"/>
          <p:nvPr/>
        </p:nvSpPr>
        <p:spPr>
          <a:xfrm>
            <a:off x="6324600" y="4876800"/>
            <a:ext cx="1249060" cy="369332"/>
          </a:xfrm>
          <a:prstGeom prst="rect">
            <a:avLst/>
          </a:prstGeom>
          <a:noFill/>
        </p:spPr>
        <p:txBody>
          <a:bodyPr wrap="none" rtlCol="0">
            <a:spAutoFit/>
          </a:bodyPr>
          <a:lstStyle/>
          <a:p>
            <a:r>
              <a:rPr lang="en-US" dirty="0" smtClean="0"/>
              <a:t>Imam </a:t>
            </a:r>
            <a:r>
              <a:rPr lang="en-US" dirty="0" err="1" smtClean="0"/>
              <a:t>Jamil</a:t>
            </a:r>
            <a:endParaRPr lang="en-US" dirty="0"/>
          </a:p>
        </p:txBody>
      </p:sp>
    </p:spTree>
  </p:cSld>
  <p:clrMapOvr>
    <a:masterClrMapping/>
  </p:clrMapOvr>
  <p:transition advTm="5475"/>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1" y="0"/>
            <a:ext cx="3008313" cy="762000"/>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FREE LEONARD PELTIER! </a:t>
            </a:r>
            <a:br>
              <a:rPr lang="en-US" dirty="0" smtClean="0"/>
            </a:br>
            <a:endParaRPr lang="en-US" dirty="0"/>
          </a:p>
        </p:txBody>
      </p:sp>
      <p:pic>
        <p:nvPicPr>
          <p:cNvPr id="5" name="Content Placeholder 4" descr="leonard Peltier.jpg"/>
          <p:cNvPicPr>
            <a:picLocks noGrp="1" noChangeAspect="1"/>
          </p:cNvPicPr>
          <p:nvPr>
            <p:ph idx="1"/>
          </p:nvPr>
        </p:nvPicPr>
        <p:blipFill>
          <a:blip r:embed="rId3" cstate="print"/>
          <a:stretch>
            <a:fillRect/>
          </a:stretch>
        </p:blipFill>
        <p:spPr>
          <a:xfrm>
            <a:off x="4800601" y="1676400"/>
            <a:ext cx="3679825" cy="3129756"/>
          </a:xfrm>
        </p:spPr>
      </p:pic>
      <p:sp>
        <p:nvSpPr>
          <p:cNvPr id="4" name="Text Placeholder 3"/>
          <p:cNvSpPr>
            <a:spLocks noGrp="1"/>
          </p:cNvSpPr>
          <p:nvPr>
            <p:ph type="body" sz="half" idx="2"/>
          </p:nvPr>
        </p:nvSpPr>
        <p:spPr>
          <a:xfrm>
            <a:off x="457200" y="609600"/>
            <a:ext cx="3886200" cy="6019800"/>
          </a:xfrm>
        </p:spPr>
        <p:txBody>
          <a:bodyPr>
            <a:normAutofit fontScale="62500" lnSpcReduction="20000"/>
          </a:bodyPr>
          <a:lstStyle/>
          <a:p>
            <a:r>
              <a:rPr lang="en-US" sz="1800" dirty="0" smtClean="0"/>
              <a:t>By </a:t>
            </a:r>
            <a:r>
              <a:rPr lang="en-US" sz="1800" dirty="0" err="1" smtClean="0"/>
              <a:t>Mumia</a:t>
            </a:r>
            <a:r>
              <a:rPr lang="en-US" sz="1800" dirty="0" smtClean="0"/>
              <a:t> Abu-Jamal [Col. Writ. 2/5/06] </a:t>
            </a:r>
          </a:p>
          <a:p>
            <a:endParaRPr lang="en-US" sz="1800" dirty="0" smtClean="0"/>
          </a:p>
          <a:p>
            <a:r>
              <a:rPr lang="en-US" dirty="0" smtClean="0"/>
              <a:t>It is mind-boggling for us to be here, now, at this late hour, with Leonard </a:t>
            </a:r>
            <a:r>
              <a:rPr lang="en-US" dirty="0" err="1" smtClean="0"/>
              <a:t>Peltier</a:t>
            </a:r>
            <a:r>
              <a:rPr lang="en-US" dirty="0" smtClean="0"/>
              <a:t> still in chains. </a:t>
            </a:r>
          </a:p>
          <a:p>
            <a:r>
              <a:rPr lang="en-US" dirty="0" smtClean="0"/>
              <a:t>Books have been written; documentaries have been produced; </a:t>
            </a:r>
            <a:r>
              <a:rPr lang="en-US" dirty="0" err="1" smtClean="0"/>
              <a:t>congresspeople</a:t>
            </a:r>
            <a:r>
              <a:rPr lang="en-US" dirty="0" smtClean="0"/>
              <a:t> have joined his freedom campaign -- all for naught. For Leonard </a:t>
            </a:r>
            <a:r>
              <a:rPr lang="en-US" dirty="0" err="1" smtClean="0"/>
              <a:t>Peltier</a:t>
            </a:r>
            <a:r>
              <a:rPr lang="en-US" dirty="0" smtClean="0"/>
              <a:t>, a former leader of the American Indian Movement (AIM), is still not free! </a:t>
            </a:r>
          </a:p>
          <a:p>
            <a:r>
              <a:rPr lang="en-US" dirty="0" smtClean="0"/>
              <a:t>That, to anyone with a soul, is a damned shame. </a:t>
            </a:r>
          </a:p>
          <a:p>
            <a:r>
              <a:rPr lang="en-US" dirty="0" smtClean="0"/>
              <a:t>Many </a:t>
            </a:r>
            <a:r>
              <a:rPr lang="en-US" dirty="0" err="1" smtClean="0"/>
              <a:t>Peltier</a:t>
            </a:r>
            <a:r>
              <a:rPr lang="en-US" dirty="0" smtClean="0"/>
              <a:t> supporters put their trust in a politician named Bill Clinton, who told them that when he got elected he "wouldn't forget" about the popular Native American leader. </a:t>
            </a:r>
          </a:p>
          <a:p>
            <a:r>
              <a:rPr lang="en-US" dirty="0" smtClean="0"/>
              <a:t>Their trust (like that of so many others) was betrayed once Clinton gained his office, and the FBI protested. In the waning days of his presidency, he issued pardons to folks like Mark Rich, and other wealthy campaign contributors. Leonard </a:t>
            </a:r>
            <a:r>
              <a:rPr lang="en-US" dirty="0" err="1" smtClean="0"/>
              <a:t>Peltier</a:t>
            </a:r>
            <a:r>
              <a:rPr lang="en-US" dirty="0" smtClean="0"/>
              <a:t> was left in his chains! </a:t>
            </a:r>
          </a:p>
          <a:p>
            <a:r>
              <a:rPr lang="en-US" dirty="0" smtClean="0"/>
              <a:t>I won't restate the obvious: </a:t>
            </a:r>
            <a:r>
              <a:rPr lang="en-US" dirty="0" err="1" smtClean="0"/>
              <a:t>Leonard?s</a:t>
            </a:r>
            <a:r>
              <a:rPr lang="en-US" dirty="0" smtClean="0"/>
              <a:t> innocence; the blatantly unfair trial; the crooked tricks that led to his extradition - - others may do that. </a:t>
            </a:r>
          </a:p>
          <a:p>
            <a:r>
              <a:rPr lang="en-US" dirty="0" smtClean="0"/>
              <a:t>What is needed is more *support*, not from two-faced politicians; but from the People -- the many, who, like you and I, know injustice when we see it! </a:t>
            </a:r>
          </a:p>
          <a:p>
            <a:r>
              <a:rPr lang="en-US" dirty="0" smtClean="0"/>
              <a:t>For those folks who know little about Leonard </a:t>
            </a:r>
            <a:r>
              <a:rPr lang="en-US" dirty="0" err="1" smtClean="0"/>
              <a:t>Peltier</a:t>
            </a:r>
            <a:r>
              <a:rPr lang="en-US" dirty="0" smtClean="0"/>
              <a:t>, check the library. Or check out his recent book, *Prison Writings: My Life is My Sun Dance: U.S.P. #89637-132* [Harvey Arden, ed.] (New York: St. Martin's Press, 1999). </a:t>
            </a:r>
          </a:p>
          <a:p>
            <a:r>
              <a:rPr lang="en-US" dirty="0" smtClean="0"/>
              <a:t>What the Movement needs isn't more books, but more Movement! </a:t>
            </a:r>
          </a:p>
          <a:p>
            <a:r>
              <a:rPr lang="en-US" dirty="0" smtClean="0"/>
              <a:t>Join the movement to free Leonard "</a:t>
            </a:r>
            <a:r>
              <a:rPr lang="en-US" dirty="0" err="1" smtClean="0"/>
              <a:t>Gwarth</a:t>
            </a:r>
            <a:r>
              <a:rPr lang="en-US" dirty="0" smtClean="0"/>
              <a:t>-</a:t>
            </a:r>
            <a:r>
              <a:rPr lang="en-US" dirty="0" err="1" smtClean="0"/>
              <a:t>ee</a:t>
            </a:r>
            <a:r>
              <a:rPr lang="en-US" dirty="0" smtClean="0"/>
              <a:t>-lass" ("He Who Leads the People")! </a:t>
            </a:r>
          </a:p>
          <a:p>
            <a:r>
              <a:rPr lang="en-US" dirty="0" smtClean="0"/>
              <a:t>In his book, </a:t>
            </a:r>
            <a:r>
              <a:rPr lang="en-US" dirty="0" err="1" smtClean="0"/>
              <a:t>Peltier</a:t>
            </a:r>
            <a:r>
              <a:rPr lang="en-US" dirty="0" smtClean="0"/>
              <a:t> tells us of the U.S. government's war against AIM, and other radical groups. His writings, which predated the events of 9/11, shows us that repressive tactics didn't begin then: </a:t>
            </a:r>
          </a:p>
          <a:p>
            <a:r>
              <a:rPr lang="en-US" dirty="0" smtClean="0"/>
              <a:t>"They hid behind their usual cloak of 'national security' to do their dirty work. Their first tactic: forget the law, the law's for suckers, subvert the law at will to get your man, however innocent he may be; suborn the whole legal and judicial systems; lie whenever and wherever you have to keep the focus of inquiry on your victims, not on your own crimes. </a:t>
            </a:r>
          </a:p>
          <a:p>
            <a:r>
              <a:rPr lang="en-US" dirty="0" smtClean="0"/>
              <a:t>I have to admit, they succeeded brilliantly. In the name of Law, they violated every law on the books, and, in their deliberate strategy of putting me -- and how man other innocents? -- away in a cell or a grave, they turned the Constitution of the United States into pulp fiction." [pp. 95-6] </a:t>
            </a:r>
          </a:p>
          <a:p>
            <a:r>
              <a:rPr lang="en-US" dirty="0" smtClean="0"/>
              <a:t>What Leonard needs is a renewed, revitalized, powerful people's movement fighting for his freedom. </a:t>
            </a:r>
          </a:p>
          <a:p>
            <a:r>
              <a:rPr lang="en-US" dirty="0" smtClean="0"/>
              <a:t>Build the Movement to Free Leonard </a:t>
            </a:r>
            <a:r>
              <a:rPr lang="en-US" dirty="0" err="1" smtClean="0"/>
              <a:t>Peltier</a:t>
            </a:r>
            <a:r>
              <a:rPr lang="en-US" dirty="0" smtClean="0"/>
              <a:t>! </a:t>
            </a:r>
          </a:p>
          <a:p>
            <a:endParaRPr lang="en-US" dirty="0"/>
          </a:p>
          <a:p>
            <a:r>
              <a:rPr lang="en-US" dirty="0" smtClean="0"/>
              <a:t>© copyright 2006 </a:t>
            </a:r>
          </a:p>
          <a:p>
            <a:endParaRPr lang="en-US" dirty="0"/>
          </a:p>
        </p:txBody>
      </p:sp>
      <p:sp>
        <p:nvSpPr>
          <p:cNvPr id="6" name="TextBox 5"/>
          <p:cNvSpPr txBox="1"/>
          <p:nvPr/>
        </p:nvSpPr>
        <p:spPr>
          <a:xfrm>
            <a:off x="5562602" y="5029200"/>
            <a:ext cx="1611595" cy="369332"/>
          </a:xfrm>
          <a:prstGeom prst="rect">
            <a:avLst/>
          </a:prstGeom>
          <a:noFill/>
        </p:spPr>
        <p:txBody>
          <a:bodyPr wrap="none" rtlCol="0">
            <a:spAutoFit/>
          </a:bodyPr>
          <a:lstStyle/>
          <a:p>
            <a:r>
              <a:rPr lang="en-US" dirty="0" smtClean="0"/>
              <a:t>Leonard </a:t>
            </a:r>
            <a:r>
              <a:rPr lang="en-US" dirty="0" err="1" smtClean="0"/>
              <a:t>Peltier</a:t>
            </a:r>
            <a:endParaRPr lang="en-US" dirty="0"/>
          </a:p>
        </p:txBody>
      </p:sp>
    </p:spTree>
  </p:cSld>
  <p:clrMapOvr>
    <a:masterClrMapping/>
  </p:clrMapOvr>
  <p:transition advTm="5522"/>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29"/>
            <a:ext cx="4495800" cy="605971"/>
          </a:xfrm>
        </p:spPr>
        <p:txBody>
          <a:bodyPr>
            <a:normAutofit fontScale="90000"/>
          </a:bodyPr>
          <a:lstStyle/>
          <a:p>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dirty="0" smtClean="0"/>
              <a:t/>
            </a:r>
            <a:br>
              <a:rPr lang="en-US" dirty="0" smtClean="0"/>
            </a:br>
            <a:r>
              <a:rPr lang="en-US" dirty="0" smtClean="0"/>
              <a:t/>
            </a:r>
            <a:br>
              <a:rPr lang="en-US" dirty="0" smtClean="0"/>
            </a:br>
            <a:r>
              <a:rPr lang="en-US" u="sng" dirty="0"/>
              <a:t>Punishing Lynne</a:t>
            </a:r>
            <a:r>
              <a:rPr lang="en-US" dirty="0" smtClean="0"/>
              <a:t/>
            </a:r>
            <a:br>
              <a:rPr lang="en-US" dirty="0" smtClean="0"/>
            </a:br>
            <a:endParaRPr lang="en-US" dirty="0"/>
          </a:p>
        </p:txBody>
      </p:sp>
      <p:sp>
        <p:nvSpPr>
          <p:cNvPr id="4" name="Text Placeholder 3"/>
          <p:cNvSpPr>
            <a:spLocks noGrp="1"/>
          </p:cNvSpPr>
          <p:nvPr>
            <p:ph type="body" sz="half" idx="2"/>
          </p:nvPr>
        </p:nvSpPr>
        <p:spPr>
          <a:xfrm>
            <a:off x="228600" y="457200"/>
            <a:ext cx="3886200" cy="6172200"/>
          </a:xfrm>
        </p:spPr>
        <p:txBody>
          <a:bodyPr>
            <a:normAutofit fontScale="47500" lnSpcReduction="20000"/>
          </a:bodyPr>
          <a:lstStyle/>
          <a:p>
            <a:r>
              <a:rPr lang="en-US" sz="2100" dirty="0" smtClean="0"/>
              <a:t> </a:t>
            </a:r>
            <a:r>
              <a:rPr lang="en-US" sz="2100" u="sng" dirty="0" smtClean="0"/>
              <a:t> </a:t>
            </a:r>
            <a:r>
              <a:rPr lang="en-US" sz="2100" u="sng" dirty="0" err="1" smtClean="0"/>
              <a:t>Mumia</a:t>
            </a:r>
            <a:r>
              <a:rPr lang="en-US" sz="2100" u="sng" dirty="0" smtClean="0"/>
              <a:t> Abu </a:t>
            </a:r>
            <a:r>
              <a:rPr lang="en-US" sz="2100" u="sng" dirty="0" err="1" smtClean="0"/>
              <a:t>Jamalwrit</a:t>
            </a:r>
            <a:r>
              <a:rPr lang="en-US" sz="2100" u="sng" dirty="0" smtClean="0"/>
              <a:t>.[ Col. Writ 7/18/10] </a:t>
            </a:r>
            <a:r>
              <a:rPr lang="en-US" dirty="0" smtClean="0"/>
              <a:t>  </a:t>
            </a:r>
          </a:p>
          <a:p>
            <a:endParaRPr lang="en-US" dirty="0" smtClean="0"/>
          </a:p>
          <a:p>
            <a:r>
              <a:rPr lang="en-US" dirty="0" smtClean="0"/>
              <a:t>    Lynne Stewart, the activist lawyer, was recently sentenced to 10 years in prison.</a:t>
            </a:r>
          </a:p>
          <a:p>
            <a:r>
              <a:rPr lang="en-US" dirty="0" smtClean="0"/>
              <a:t> </a:t>
            </a:r>
          </a:p>
          <a:p>
            <a:r>
              <a:rPr lang="en-US" dirty="0" smtClean="0"/>
              <a:t>    This outstanding lawyer, a 70 year old grandmother, who is facing the serious threat of breast cancer, was originally sentenced to 2 years and 4 months, but the federal appeals court apparently felt that wasn't enough.</a:t>
            </a:r>
          </a:p>
          <a:p>
            <a:r>
              <a:rPr lang="en-US" dirty="0" smtClean="0"/>
              <a:t> </a:t>
            </a:r>
          </a:p>
          <a:p>
            <a:r>
              <a:rPr lang="en-US" dirty="0" smtClean="0"/>
              <a:t>    The same appeals courts that traditionally </a:t>
            </a:r>
            <a:r>
              <a:rPr lang="en-US" b="1" u="sng" dirty="0" smtClean="0"/>
              <a:t>reverses</a:t>
            </a:r>
            <a:r>
              <a:rPr lang="en-US" dirty="0" smtClean="0"/>
              <a:t> the convictions of cops who torture or kill Black citizens, and who traditionally rely on the </a:t>
            </a:r>
            <a:r>
              <a:rPr lang="en-US" dirty="0" err="1" smtClean="0"/>
              <a:t>judgements</a:t>
            </a:r>
            <a:r>
              <a:rPr lang="en-US" dirty="0" smtClean="0"/>
              <a:t> of the trial courts, reversed Stewart's sentence as not tough enough.</a:t>
            </a:r>
          </a:p>
          <a:p>
            <a:r>
              <a:rPr lang="en-US" dirty="0" smtClean="0"/>
              <a:t> </a:t>
            </a:r>
          </a:p>
          <a:p>
            <a:r>
              <a:rPr lang="en-US" dirty="0" smtClean="0"/>
              <a:t>    So much for judicial tradition.</a:t>
            </a:r>
          </a:p>
          <a:p>
            <a:r>
              <a:rPr lang="en-US" dirty="0" smtClean="0"/>
              <a:t> </a:t>
            </a:r>
          </a:p>
          <a:p>
            <a:r>
              <a:rPr lang="en-US" dirty="0" smtClean="0"/>
              <a:t>    For Lynne's tradition wasn't that of the tony, tie and tails law firs of downtown Manhattan. She didn't represent the rich, the powerful, the well-heeled.</a:t>
            </a:r>
          </a:p>
          <a:p>
            <a:r>
              <a:rPr lang="en-US" dirty="0" smtClean="0"/>
              <a:t> </a:t>
            </a:r>
          </a:p>
          <a:p>
            <a:r>
              <a:rPr lang="en-US" dirty="0" smtClean="0"/>
              <a:t>    She represented the poor, the oppressed, the destitute and the dispossessed; the Black, the Latino, the Arab, the damned; those whom Frantz Fanon famously called 'the wretched of the earth.'</a:t>
            </a:r>
          </a:p>
          <a:p>
            <a:r>
              <a:rPr lang="en-US" dirty="0" smtClean="0"/>
              <a:t> </a:t>
            </a:r>
          </a:p>
          <a:p>
            <a:r>
              <a:rPr lang="en-US" dirty="0" smtClean="0"/>
              <a:t>    A juxtaposition: Many, many lawyers on the Office of Legal Counsel, in the White House, the CIA, and the Defense Dept. violated criminal laws, the military legal code, the Geneva Conventions, and the Convention Against Torture (CAT) [not to mention the U.S. Constitution!] to aid and abet violations of law -- for years.</a:t>
            </a:r>
          </a:p>
          <a:p>
            <a:r>
              <a:rPr lang="en-US" dirty="0" smtClean="0"/>
              <a:t> </a:t>
            </a:r>
          </a:p>
          <a:p>
            <a:r>
              <a:rPr lang="en-US" dirty="0" smtClean="0"/>
              <a:t>    Guess how many of them faced trial?  Guess how many of them will in future?</a:t>
            </a:r>
          </a:p>
          <a:p>
            <a:r>
              <a:rPr lang="en-US" dirty="0" smtClean="0"/>
              <a:t> </a:t>
            </a:r>
          </a:p>
          <a:p>
            <a:r>
              <a:rPr lang="en-US" dirty="0" smtClean="0"/>
              <a:t>    How many of them will ever face prison?</a:t>
            </a:r>
          </a:p>
          <a:p>
            <a:r>
              <a:rPr lang="en-US" dirty="0" smtClean="0"/>
              <a:t> </a:t>
            </a:r>
          </a:p>
          <a:p>
            <a:r>
              <a:rPr lang="en-US" dirty="0" smtClean="0"/>
              <a:t>    None, None -- and none.</a:t>
            </a:r>
          </a:p>
          <a:p>
            <a:r>
              <a:rPr lang="en-US" dirty="0" smtClean="0"/>
              <a:t> </a:t>
            </a:r>
          </a:p>
          <a:p>
            <a:r>
              <a:rPr lang="en-US" dirty="0" smtClean="0"/>
              <a:t>    For their crimes were on behalf of the powerful; the state; hence their immunity.</a:t>
            </a:r>
          </a:p>
          <a:p>
            <a:r>
              <a:rPr lang="en-US" dirty="0" smtClean="0"/>
              <a:t> </a:t>
            </a:r>
          </a:p>
          <a:p>
            <a:r>
              <a:rPr lang="en-US" dirty="0" smtClean="0"/>
              <a:t>    Or consider what is know in international law as the 'supreme crime': wars of aggression.</a:t>
            </a:r>
          </a:p>
          <a:p>
            <a:r>
              <a:rPr lang="en-US" dirty="0" smtClean="0"/>
              <a:t> </a:t>
            </a:r>
          </a:p>
          <a:p>
            <a:r>
              <a:rPr lang="en-US" dirty="0" smtClean="0"/>
              <a:t>    Iraq will be a basket case for generations, thanks to American arrogance and greed.</a:t>
            </a:r>
          </a:p>
          <a:p>
            <a:r>
              <a:rPr lang="en-US" dirty="0" smtClean="0"/>
              <a:t> </a:t>
            </a:r>
          </a:p>
          <a:p>
            <a:r>
              <a:rPr lang="en-US" dirty="0" smtClean="0"/>
              <a:t>    Will anybody be brought to book for this crime, that shattered a nation, that sent millions into exile, and killed perhaps a million men, women and children?</a:t>
            </a:r>
          </a:p>
          <a:p>
            <a:r>
              <a:rPr lang="en-US" dirty="0" smtClean="0"/>
              <a:t> </a:t>
            </a:r>
          </a:p>
          <a:p>
            <a:r>
              <a:rPr lang="en-US" dirty="0" smtClean="0"/>
              <a:t>    Don't hold your breath.</a:t>
            </a:r>
          </a:p>
          <a:p>
            <a:r>
              <a:rPr lang="en-US" dirty="0" smtClean="0"/>
              <a:t> </a:t>
            </a:r>
          </a:p>
          <a:p>
            <a:r>
              <a:rPr lang="en-US" dirty="0" smtClean="0"/>
              <a:t>    There are still black sites, secret prisons, where tortures happen daily.  There is still extraordinary renditions - clear violations of the Convention Against Torture (CAT)</a:t>
            </a:r>
          </a:p>
          <a:p>
            <a:r>
              <a:rPr lang="en-US" dirty="0" smtClean="0"/>
              <a:t> </a:t>
            </a:r>
          </a:p>
          <a:p>
            <a:r>
              <a:rPr lang="en-US" dirty="0" smtClean="0"/>
              <a:t>    But politicians are doing it - not to 'protect' the nation -- but to secure elections. Torture for votes.</a:t>
            </a:r>
          </a:p>
          <a:p>
            <a:r>
              <a:rPr lang="en-US" dirty="0" smtClean="0"/>
              <a:t> </a:t>
            </a:r>
          </a:p>
          <a:p>
            <a:r>
              <a:rPr lang="en-US" dirty="0" smtClean="0"/>
              <a:t>    And a 70 year old grandmother, a lawyer, is sent to prison for 10 years - for violating a prison rule that is an unconstitutional relic of the so-called war on terror.</a:t>
            </a:r>
          </a:p>
          <a:p>
            <a:r>
              <a:rPr lang="en-US" dirty="0" smtClean="0"/>
              <a:t> </a:t>
            </a:r>
          </a:p>
          <a:p>
            <a:r>
              <a:rPr lang="en-US" dirty="0" smtClean="0"/>
              <a:t>    This is what an empire in decline looks like.</a:t>
            </a:r>
          </a:p>
          <a:p>
            <a:r>
              <a:rPr lang="en-US" dirty="0" smtClean="0"/>
              <a:t> </a:t>
            </a:r>
          </a:p>
          <a:p>
            <a:r>
              <a:rPr lang="en-US" dirty="0" smtClean="0"/>
              <a:t>©2010 </a:t>
            </a:r>
          </a:p>
          <a:p>
            <a:endParaRPr lang="en-US" dirty="0"/>
          </a:p>
        </p:txBody>
      </p:sp>
      <p:pic>
        <p:nvPicPr>
          <p:cNvPr id="1026" name="Picture 2" descr="C:\Users\Computer\Music\Pictures\Lynne_Stewart.jpg"/>
          <p:cNvPicPr>
            <a:picLocks noGrp="1" noChangeAspect="1" noChangeArrowheads="1"/>
          </p:cNvPicPr>
          <p:nvPr>
            <p:ph idx="1"/>
          </p:nvPr>
        </p:nvPicPr>
        <p:blipFill>
          <a:blip r:embed="rId3" cstate="print"/>
          <a:srcRect/>
          <a:stretch>
            <a:fillRect/>
          </a:stretch>
        </p:blipFill>
        <p:spPr bwMode="auto">
          <a:xfrm>
            <a:off x="4495800" y="1752600"/>
            <a:ext cx="4191000" cy="3124200"/>
          </a:xfrm>
          <a:prstGeom prst="rect">
            <a:avLst/>
          </a:prstGeom>
          <a:noFill/>
        </p:spPr>
      </p:pic>
      <p:sp>
        <p:nvSpPr>
          <p:cNvPr id="6" name="TextBox 5"/>
          <p:cNvSpPr txBox="1"/>
          <p:nvPr/>
        </p:nvSpPr>
        <p:spPr>
          <a:xfrm>
            <a:off x="5410200" y="5029200"/>
            <a:ext cx="1542602" cy="369332"/>
          </a:xfrm>
          <a:prstGeom prst="rect">
            <a:avLst/>
          </a:prstGeom>
          <a:noFill/>
        </p:spPr>
        <p:txBody>
          <a:bodyPr wrap="none" rtlCol="0">
            <a:spAutoFit/>
          </a:bodyPr>
          <a:lstStyle/>
          <a:p>
            <a:r>
              <a:rPr lang="en-US" b="1" dirty="0" smtClean="0"/>
              <a:t>Lynne Stewart</a:t>
            </a:r>
            <a:endParaRPr lang="en-US" dirty="0"/>
          </a:p>
        </p:txBody>
      </p:sp>
      <p:sp>
        <p:nvSpPr>
          <p:cNvPr id="7" name="TextBox 6"/>
          <p:cNvSpPr txBox="1"/>
          <p:nvPr/>
        </p:nvSpPr>
        <p:spPr>
          <a:xfrm>
            <a:off x="7391400" y="6400801"/>
            <a:ext cx="1550874" cy="276999"/>
          </a:xfrm>
          <a:prstGeom prst="rect">
            <a:avLst/>
          </a:prstGeom>
          <a:noFill/>
        </p:spPr>
        <p:txBody>
          <a:bodyPr wrap="none" rtlCol="0">
            <a:spAutoFit/>
          </a:bodyPr>
          <a:lstStyle/>
          <a:p>
            <a:r>
              <a:rPr lang="en-US" sz="1200" dirty="0" smtClean="0">
                <a:hlinkClick r:id="rId4"/>
              </a:rPr>
              <a:t>Punishing_Lynne.mp3</a:t>
            </a:r>
            <a:endParaRPr lang="en-US" sz="1200" dirty="0"/>
          </a:p>
        </p:txBody>
      </p:sp>
    </p:spTree>
  </p:cSld>
  <p:clrMapOvr>
    <a:masterClrMapping/>
  </p:clrMapOvr>
  <p:transition advTm="5475"/>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657"/>
            <a:ext cx="3465513" cy="762001"/>
          </a:xfrm>
        </p:spPr>
        <p:txBody>
          <a:bodyPr>
            <a:normAutofit fontScale="90000"/>
          </a:bodyPr>
          <a:lstStyle/>
          <a:p>
            <a:r>
              <a:rPr lang="en-US" dirty="0" smtClean="0"/>
              <a:t>THE MOVE 9: 26 YEARS IN HELL </a:t>
            </a:r>
            <a:br>
              <a:rPr lang="en-US" dirty="0" smtClean="0"/>
            </a:br>
            <a:r>
              <a:rPr lang="en-US" sz="1300" dirty="0" smtClean="0"/>
              <a:t>By </a:t>
            </a:r>
            <a:r>
              <a:rPr lang="en-US" sz="1300" dirty="0" err="1" smtClean="0"/>
              <a:t>Mumia</a:t>
            </a:r>
            <a:r>
              <a:rPr lang="en-US" sz="1300" dirty="0" smtClean="0"/>
              <a:t> Abu-Jamal [Col. Writ. 8/5/04] </a:t>
            </a:r>
            <a:r>
              <a:rPr lang="en-US" dirty="0" smtClean="0"/>
              <a:t/>
            </a:r>
            <a:br>
              <a:rPr lang="en-US" dirty="0" smtClean="0"/>
            </a:br>
            <a:endParaRPr lang="en-US" dirty="0"/>
          </a:p>
        </p:txBody>
      </p:sp>
      <p:pic>
        <p:nvPicPr>
          <p:cNvPr id="5" name="Content Placeholder 4" descr="janine.jpg"/>
          <p:cNvPicPr>
            <a:picLocks noGrp="1" noChangeAspect="1"/>
          </p:cNvPicPr>
          <p:nvPr>
            <p:ph idx="1"/>
          </p:nvPr>
        </p:nvPicPr>
        <p:blipFill>
          <a:blip r:embed="rId3" cstate="print"/>
          <a:stretch>
            <a:fillRect/>
          </a:stretch>
        </p:blipFill>
        <p:spPr>
          <a:xfrm>
            <a:off x="4038600" y="304800"/>
            <a:ext cx="1219200" cy="1752600"/>
          </a:xfrm>
        </p:spPr>
      </p:pic>
      <p:sp>
        <p:nvSpPr>
          <p:cNvPr id="4" name="Text Placeholder 3"/>
          <p:cNvSpPr>
            <a:spLocks noGrp="1"/>
          </p:cNvSpPr>
          <p:nvPr>
            <p:ph type="body" sz="half" idx="2"/>
          </p:nvPr>
        </p:nvSpPr>
        <p:spPr>
          <a:xfrm>
            <a:off x="43543" y="657498"/>
            <a:ext cx="3657600" cy="6324600"/>
          </a:xfrm>
        </p:spPr>
        <p:txBody>
          <a:bodyPr>
            <a:normAutofit fontScale="55000" lnSpcReduction="20000"/>
          </a:bodyPr>
          <a:lstStyle/>
          <a:p>
            <a:r>
              <a:rPr lang="en-US" i="1" dirty="0" smtClean="0"/>
              <a:t>WHAT A FAMILY WE ARE WHEN WE'RE ONE FORCE, ONE UNIT, A POWERFUL FORCE THAT NO SYSTEM CAN EQUAL, FOR WE HAVE THE POWER OF LIFE AS OUR ALLY, MY MAMA, OUR MAMA, THE LIFE FORCE OF MOVE, NO DIVISIONAL THING CAN EVER DEFEAT US AS LONG AS WE HONOR THE GRIP OF THE FAMILY ....   John Africa, MOVE Founder </a:t>
            </a:r>
            <a:endParaRPr lang="en-US" dirty="0" smtClean="0"/>
          </a:p>
          <a:p>
            <a:r>
              <a:rPr lang="en-US" dirty="0" smtClean="0"/>
              <a:t>For 26 years now, a group of revolutionaries known as the MOVE 9, have been encaged within prisons all across the Commonwealth of Pennsylvania, all of whom face continuing sentences of 100 years, despite evidence of their innocence. </a:t>
            </a:r>
          </a:p>
          <a:p>
            <a:r>
              <a:rPr lang="en-US" dirty="0" smtClean="0"/>
              <a:t>These men and women are all members of the MOVE Organization, who were captured, dragged through a show trial in Philadelphia Courts, and sentenced to a century in cages by the notorious Judge Edwin </a:t>
            </a:r>
            <a:r>
              <a:rPr lang="en-US" dirty="0" err="1" smtClean="0"/>
              <a:t>Malmed</a:t>
            </a:r>
            <a:r>
              <a:rPr lang="en-US" dirty="0" smtClean="0"/>
              <a:t>, who when asked, in a talk show radio interview to name those who were guilty of the crime of murder (of which all 9 were convicted), replied, "I haven't the faintest idea." </a:t>
            </a:r>
          </a:p>
          <a:p>
            <a:r>
              <a:rPr lang="en-US" dirty="0" smtClean="0"/>
              <a:t>This writer knows this because it was I who asked him that question, and I who received the astonishing answer, on the air! </a:t>
            </a:r>
          </a:p>
          <a:p>
            <a:r>
              <a:rPr lang="en-US" dirty="0" smtClean="0"/>
              <a:t>He would tell other reporters, "They were tried as a family, and I sentenced them as a family."  It would seem that a more accurate response would be, 'I sentenced them because they </a:t>
            </a:r>
            <a:r>
              <a:rPr lang="en-US" i="1" dirty="0" smtClean="0"/>
              <a:t>are</a:t>
            </a:r>
            <a:r>
              <a:rPr lang="en-US" dirty="0" smtClean="0"/>
              <a:t> a family.' </a:t>
            </a:r>
          </a:p>
          <a:p>
            <a:r>
              <a:rPr lang="en-US" dirty="0" smtClean="0"/>
              <a:t>They were convicted of being united, not in crime, but in rebellion against the system and in resistance to the armed assaults of the State. </a:t>
            </a:r>
          </a:p>
          <a:p>
            <a:r>
              <a:rPr lang="en-US" dirty="0" smtClean="0"/>
              <a:t>They were convicted of being MOVE members. </a:t>
            </a:r>
          </a:p>
          <a:p>
            <a:r>
              <a:rPr lang="en-US" dirty="0" smtClean="0"/>
              <a:t>Here's why I say that: On August 8th, 1978, when the police unleashed an armed assault on MOVE's home and headquarters in West Philadelphia, it ended the assault with the arrest of not 9 young men and women, but 12.  Several of the women, young mothers, were, quite understandably, terrorized by the kind of violence they saw by the police, and quietly left the MOVE Organization.  As soon as they renounced their memberships in MOVE, charges against them were dropped!  Why, unless their very 'crimes' were nothing more than membership? </a:t>
            </a:r>
          </a:p>
          <a:p>
            <a:r>
              <a:rPr lang="en-US" dirty="0" smtClean="0"/>
              <a:t>Understand that none of the MOVE women were charged with weapons offenses, yet all of them were sentenced identically to the men, who were given weapons charges. </a:t>
            </a:r>
          </a:p>
          <a:p>
            <a:r>
              <a:rPr lang="en-US" dirty="0" smtClean="0"/>
              <a:t>For 26 years, both MOVE men and women of the MOVE 9, have continued their work, by living according to the Teachings of John Africa, despite their cruel incarcerations.  Many are indeed Ministers of that Teaching, and work to counsel people in the prisons who are trying to withstand the onslaught of repression. </a:t>
            </a:r>
          </a:p>
          <a:p>
            <a:r>
              <a:rPr lang="en-US" dirty="0" smtClean="0"/>
              <a:t>On March 13th, 1998, the brave and brilliant Merle Africa had her life stolen by 20 years in state dungeons. To many, many women in the prison system, she is remembered for her warmth and caring, but also for her spirit of resistance to prison injustices.  Her death did not stop her spirit, which radiated through all who knew her, whether in, or out, of prison. </a:t>
            </a:r>
          </a:p>
          <a:p>
            <a:r>
              <a:rPr lang="en-US" dirty="0" smtClean="0"/>
              <a:t>On August 8th, 1978, MOVE folks were protecting themselves from a vicious, premeditated, police and paramilitary act of urban war upon their home and offices.  Under what America claims is its 'law', one has an alleged right to self-defense. But, when people actually do so, they are given all kinds of nasty names by the corporate media. </a:t>
            </a:r>
          </a:p>
          <a:p>
            <a:r>
              <a:rPr lang="en-US" dirty="0" smtClean="0"/>
              <a:t>Not surprisingly, when the State hurts people, when they shoot people, when they </a:t>
            </a:r>
            <a:r>
              <a:rPr lang="en-US" i="1" dirty="0" smtClean="0"/>
              <a:t>bomb</a:t>
            </a:r>
            <a:r>
              <a:rPr lang="en-US" dirty="0" smtClean="0"/>
              <a:t> people (as they did to MOVE on May 13th, 1985!) they are never called nasty names.  They are simply 'doing their jobs.' That's OK. </a:t>
            </a:r>
          </a:p>
          <a:p>
            <a:r>
              <a:rPr lang="en-US" dirty="0" smtClean="0"/>
              <a:t>MOVE members from the August 8th attack are still fighting for their freedom 26 years later. They are: Janine Africa, Phil Africa, Janet Africa, Delbert Africa, Debbie Africa, Mike Africa, Chuck Africa and Eddie Africa. </a:t>
            </a:r>
          </a:p>
          <a:p>
            <a:r>
              <a:rPr lang="en-US" dirty="0" smtClean="0"/>
              <a:t>Surely, 26 years is long enough!  Join the Movement to Free the MOVE 9.  Join the growing Friends of MOVE, which are literally, people from around the world. </a:t>
            </a:r>
          </a:p>
          <a:p>
            <a:endParaRPr lang="en-US" dirty="0" smtClean="0"/>
          </a:p>
          <a:p>
            <a:r>
              <a:rPr lang="en-US" dirty="0" smtClean="0"/>
              <a:t>©2004</a:t>
            </a:r>
            <a:br>
              <a:rPr lang="en-US" dirty="0" smtClean="0"/>
            </a:br>
            <a:endParaRPr lang="en-US" dirty="0"/>
          </a:p>
        </p:txBody>
      </p:sp>
      <p:pic>
        <p:nvPicPr>
          <p:cNvPr id="6" name="Picture 5" descr="phil.jpg"/>
          <p:cNvPicPr>
            <a:picLocks noChangeAspect="1"/>
          </p:cNvPicPr>
          <p:nvPr/>
        </p:nvPicPr>
        <p:blipFill>
          <a:blip r:embed="rId4" cstate="print"/>
          <a:stretch>
            <a:fillRect/>
          </a:stretch>
        </p:blipFill>
        <p:spPr>
          <a:xfrm>
            <a:off x="5715000" y="762001"/>
            <a:ext cx="1219200" cy="1591490"/>
          </a:xfrm>
          <a:prstGeom prst="rect">
            <a:avLst/>
          </a:prstGeom>
        </p:spPr>
      </p:pic>
      <p:pic>
        <p:nvPicPr>
          <p:cNvPr id="7" name="Picture 6" descr="janet.jpg"/>
          <p:cNvPicPr>
            <a:picLocks noChangeAspect="1"/>
          </p:cNvPicPr>
          <p:nvPr/>
        </p:nvPicPr>
        <p:blipFill>
          <a:blip r:embed="rId5" cstate="print"/>
          <a:stretch>
            <a:fillRect/>
          </a:stretch>
        </p:blipFill>
        <p:spPr>
          <a:xfrm>
            <a:off x="7467600" y="228600"/>
            <a:ext cx="1295400" cy="1676400"/>
          </a:xfrm>
          <a:prstGeom prst="rect">
            <a:avLst/>
          </a:prstGeom>
        </p:spPr>
      </p:pic>
      <p:pic>
        <p:nvPicPr>
          <p:cNvPr id="8" name="Picture 7" descr="delbert.jpg"/>
          <p:cNvPicPr>
            <a:picLocks noChangeAspect="1"/>
          </p:cNvPicPr>
          <p:nvPr/>
        </p:nvPicPr>
        <p:blipFill>
          <a:blip r:embed="rId6" cstate="print"/>
          <a:stretch>
            <a:fillRect/>
          </a:stretch>
        </p:blipFill>
        <p:spPr>
          <a:xfrm>
            <a:off x="4038600" y="2362201"/>
            <a:ext cx="1143000" cy="1457597"/>
          </a:xfrm>
          <a:prstGeom prst="rect">
            <a:avLst/>
          </a:prstGeom>
        </p:spPr>
      </p:pic>
      <p:pic>
        <p:nvPicPr>
          <p:cNvPr id="9" name="Picture 8" descr="debbie.jpg"/>
          <p:cNvPicPr>
            <a:picLocks noChangeAspect="1"/>
          </p:cNvPicPr>
          <p:nvPr/>
        </p:nvPicPr>
        <p:blipFill>
          <a:blip r:embed="rId7" cstate="print"/>
          <a:stretch>
            <a:fillRect/>
          </a:stretch>
        </p:blipFill>
        <p:spPr>
          <a:xfrm>
            <a:off x="7391400" y="2209800"/>
            <a:ext cx="1447800" cy="1676400"/>
          </a:xfrm>
          <a:prstGeom prst="rect">
            <a:avLst/>
          </a:prstGeom>
        </p:spPr>
      </p:pic>
      <p:pic>
        <p:nvPicPr>
          <p:cNvPr id="10" name="Picture 9" descr="mike.jpg"/>
          <p:cNvPicPr>
            <a:picLocks noChangeAspect="1"/>
          </p:cNvPicPr>
          <p:nvPr/>
        </p:nvPicPr>
        <p:blipFill>
          <a:blip r:embed="rId8" cstate="print"/>
          <a:stretch>
            <a:fillRect/>
          </a:stretch>
        </p:blipFill>
        <p:spPr>
          <a:xfrm>
            <a:off x="4038600" y="4191001"/>
            <a:ext cx="1143000" cy="1457597"/>
          </a:xfrm>
          <a:prstGeom prst="rect">
            <a:avLst/>
          </a:prstGeom>
        </p:spPr>
      </p:pic>
      <p:pic>
        <p:nvPicPr>
          <p:cNvPr id="11" name="Picture 10" descr="chuck.jpg"/>
          <p:cNvPicPr>
            <a:picLocks noChangeAspect="1"/>
          </p:cNvPicPr>
          <p:nvPr/>
        </p:nvPicPr>
        <p:blipFill>
          <a:blip r:embed="rId9" cstate="print"/>
          <a:stretch>
            <a:fillRect/>
          </a:stretch>
        </p:blipFill>
        <p:spPr>
          <a:xfrm>
            <a:off x="7543801" y="4343401"/>
            <a:ext cx="1276351" cy="1541689"/>
          </a:xfrm>
          <a:prstGeom prst="rect">
            <a:avLst/>
          </a:prstGeom>
        </p:spPr>
      </p:pic>
      <p:pic>
        <p:nvPicPr>
          <p:cNvPr id="12" name="Picture 11" descr="eddie.jpg"/>
          <p:cNvPicPr>
            <a:picLocks noChangeAspect="1"/>
          </p:cNvPicPr>
          <p:nvPr/>
        </p:nvPicPr>
        <p:blipFill>
          <a:blip r:embed="rId10" cstate="print"/>
          <a:stretch>
            <a:fillRect/>
          </a:stretch>
        </p:blipFill>
        <p:spPr>
          <a:xfrm>
            <a:off x="5562600" y="2719524"/>
            <a:ext cx="1295400" cy="1547676"/>
          </a:xfrm>
          <a:prstGeom prst="rect">
            <a:avLst/>
          </a:prstGeom>
        </p:spPr>
      </p:pic>
      <p:pic>
        <p:nvPicPr>
          <p:cNvPr id="13" name="Picture 12" descr="merle.jpg"/>
          <p:cNvPicPr>
            <a:picLocks noChangeAspect="1"/>
          </p:cNvPicPr>
          <p:nvPr/>
        </p:nvPicPr>
        <p:blipFill>
          <a:blip r:embed="rId11" cstate="print"/>
          <a:stretch>
            <a:fillRect/>
          </a:stretch>
        </p:blipFill>
        <p:spPr>
          <a:xfrm>
            <a:off x="5486400" y="4724400"/>
            <a:ext cx="1371600" cy="1676400"/>
          </a:xfrm>
          <a:prstGeom prst="rect">
            <a:avLst/>
          </a:prstGeom>
        </p:spPr>
      </p:pic>
      <p:sp>
        <p:nvSpPr>
          <p:cNvPr id="3" name="TextBox 2"/>
          <p:cNvSpPr txBox="1"/>
          <p:nvPr/>
        </p:nvSpPr>
        <p:spPr>
          <a:xfrm>
            <a:off x="5486400" y="6354929"/>
            <a:ext cx="1371600" cy="276999"/>
          </a:xfrm>
          <a:prstGeom prst="rect">
            <a:avLst/>
          </a:prstGeom>
          <a:noFill/>
        </p:spPr>
        <p:txBody>
          <a:bodyPr wrap="square" rtlCol="0" anchor="ctr" anchorCtr="1">
            <a:spAutoFit/>
          </a:bodyPr>
          <a:lstStyle/>
          <a:p>
            <a:r>
              <a:rPr lang="en-US" sz="1200" dirty="0" smtClean="0"/>
              <a:t>1949 - 1998</a:t>
            </a:r>
            <a:endParaRPr lang="en-US" sz="1200" dirty="0"/>
          </a:p>
        </p:txBody>
      </p:sp>
    </p:spTree>
  </p:cSld>
  <p:clrMapOvr>
    <a:masterClrMapping/>
  </p:clrMapOvr>
  <p:transition advTm="5616"/>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3008313" cy="1162050"/>
          </a:xfrm>
        </p:spPr>
        <p:txBody>
          <a:bodyPr>
            <a:normAutofit fontScale="90000"/>
          </a:bodyPr>
          <a:lstStyle/>
          <a:p>
            <a:r>
              <a:rPr lang="en-US" dirty="0" err="1" smtClean="0"/>
              <a:t>Mis</a:t>
            </a:r>
            <a:r>
              <a:rPr lang="en-US" dirty="0" smtClean="0"/>
              <a:t> </a:t>
            </a:r>
            <a:r>
              <a:rPr lang="en-US" dirty="0" err="1" smtClean="0"/>
              <a:t>hermanas</a:t>
            </a:r>
            <a:r>
              <a:rPr lang="en-US" dirty="0" smtClean="0"/>
              <a:t> y </a:t>
            </a:r>
            <a:r>
              <a:rPr lang="en-US" dirty="0" err="1" smtClean="0"/>
              <a:t>hermanos</a:t>
            </a:r>
            <a:r>
              <a:rPr lang="en-US" dirty="0" smtClean="0"/>
              <a:t> de </a:t>
            </a:r>
            <a:r>
              <a:rPr lang="en-US" dirty="0" err="1" smtClean="0"/>
              <a:t>Boriqua</a:t>
            </a:r>
            <a:r>
              <a:rPr lang="en-US" dirty="0" smtClean="0"/>
              <a:t>! </a:t>
            </a:r>
            <a:r>
              <a:rPr lang="en-US" dirty="0" err="1" smtClean="0"/>
              <a:t>Muchos</a:t>
            </a:r>
            <a:r>
              <a:rPr lang="en-US" dirty="0" smtClean="0"/>
              <a:t> gracias!</a:t>
            </a:r>
            <a:br>
              <a:rPr lang="en-US" dirty="0" smtClean="0"/>
            </a:br>
            <a:endParaRPr lang="en-US" dirty="0"/>
          </a:p>
        </p:txBody>
      </p:sp>
      <p:sp>
        <p:nvSpPr>
          <p:cNvPr id="4" name="Text Placeholder 3"/>
          <p:cNvSpPr>
            <a:spLocks noGrp="1"/>
          </p:cNvSpPr>
          <p:nvPr>
            <p:ph type="body" sz="half" idx="2"/>
          </p:nvPr>
        </p:nvSpPr>
        <p:spPr>
          <a:xfrm>
            <a:off x="228600" y="990600"/>
            <a:ext cx="3733800" cy="5715000"/>
          </a:xfrm>
        </p:spPr>
        <p:txBody>
          <a:bodyPr>
            <a:normAutofit fontScale="92500" lnSpcReduction="10000"/>
          </a:bodyPr>
          <a:lstStyle/>
          <a:p>
            <a:r>
              <a:rPr lang="en-US" b="1" dirty="0" smtClean="0"/>
              <a:t>Statement from </a:t>
            </a:r>
            <a:r>
              <a:rPr lang="en-US" b="1" dirty="0" err="1" smtClean="0"/>
              <a:t>Mumia</a:t>
            </a:r>
            <a:r>
              <a:rPr lang="en-US" b="1" dirty="0" smtClean="0"/>
              <a:t> Abu-Jamal to the April 24th "Millions for </a:t>
            </a:r>
            <a:r>
              <a:rPr lang="en-US" b="1" dirty="0" err="1" smtClean="0"/>
              <a:t>Mumia</a:t>
            </a:r>
            <a:r>
              <a:rPr lang="en-US" b="1" dirty="0" smtClean="0"/>
              <a:t>" demonstration to take place in Puerto Rico:</a:t>
            </a:r>
          </a:p>
          <a:p>
            <a:endParaRPr lang="en-US" b="1" dirty="0" smtClean="0"/>
          </a:p>
          <a:p>
            <a:r>
              <a:rPr lang="en-US" dirty="0" smtClean="0"/>
              <a:t>Whenever I think of the Puerto Rican Independence Movement, I feel luckier than most writers. I had the pleasure some time ago of meeting and interviewing several of the </a:t>
            </a:r>
            <a:r>
              <a:rPr lang="en-US" dirty="0" err="1" smtClean="0"/>
              <a:t>independentistas</a:t>
            </a:r>
            <a:r>
              <a:rPr lang="en-US" dirty="0" smtClean="0"/>
              <a:t> who raided the Congress back in 1954, among them Rafael Cancel Miranda, Irving Flores and others. I don't think Lolita </a:t>
            </a:r>
            <a:r>
              <a:rPr lang="en-US" dirty="0" err="1" smtClean="0"/>
              <a:t>Lebron</a:t>
            </a:r>
            <a:r>
              <a:rPr lang="en-US" dirty="0" smtClean="0"/>
              <a:t> made the conference. But years later, Black revolutionary </a:t>
            </a:r>
            <a:r>
              <a:rPr lang="en-US" dirty="0" err="1" smtClean="0"/>
              <a:t>Assata</a:t>
            </a:r>
            <a:r>
              <a:rPr lang="en-US" dirty="0" smtClean="0"/>
              <a:t> </a:t>
            </a:r>
            <a:r>
              <a:rPr lang="en-US" dirty="0" err="1" smtClean="0"/>
              <a:t>Shakur</a:t>
            </a:r>
            <a:r>
              <a:rPr lang="en-US" dirty="0" smtClean="0"/>
              <a:t> would write about meeting Lolita, and to read that was so wonderful that I wept. And reading about </a:t>
            </a:r>
            <a:r>
              <a:rPr lang="en-US" dirty="0" err="1" smtClean="0"/>
              <a:t>Assata</a:t>
            </a:r>
            <a:r>
              <a:rPr lang="en-US" dirty="0" smtClean="0"/>
              <a:t> meeting Lolita was almost like meeting her yourself.</a:t>
            </a:r>
          </a:p>
          <a:p>
            <a:r>
              <a:rPr lang="en-US" dirty="0" smtClean="0"/>
              <a:t>For over 20 years, those revolutionaries served their people's freedom and independence struggle in the Empire's dungeons. They were an inspiration to us all! I'm sure that their courageous example continues to inspire those </a:t>
            </a:r>
            <a:r>
              <a:rPr lang="en-US" dirty="0" err="1" smtClean="0"/>
              <a:t>independentistas</a:t>
            </a:r>
            <a:r>
              <a:rPr lang="en-US" dirty="0" smtClean="0"/>
              <a:t> who are caged within the U.S. Empire's dungeons today.</a:t>
            </a:r>
          </a:p>
          <a:p>
            <a:r>
              <a:rPr lang="en-US" dirty="0" smtClean="0"/>
              <a:t>I know when I interviewed them, I never thought I would one day be caged as they were. I can only hope their example and those of other political prisoners taught me well.</a:t>
            </a:r>
          </a:p>
          <a:p>
            <a:r>
              <a:rPr lang="en-US" dirty="0" smtClean="0"/>
              <a:t>So, let us yell and then fight to free our brothers and sisters held in Yankee cages!! </a:t>
            </a:r>
            <a:r>
              <a:rPr lang="en-US" dirty="0" err="1" smtClean="0"/>
              <a:t>Independencia</a:t>
            </a:r>
            <a:r>
              <a:rPr lang="en-US" dirty="0" smtClean="0"/>
              <a:t>! Libertad </a:t>
            </a:r>
            <a:r>
              <a:rPr lang="en-US" dirty="0" err="1" smtClean="0"/>
              <a:t>para</a:t>
            </a:r>
            <a:r>
              <a:rPr lang="en-US" dirty="0" smtClean="0"/>
              <a:t> los </a:t>
            </a:r>
            <a:r>
              <a:rPr lang="en-US" dirty="0" err="1" smtClean="0"/>
              <a:t>presos</a:t>
            </a:r>
            <a:r>
              <a:rPr lang="en-US" dirty="0" smtClean="0"/>
              <a:t> </a:t>
            </a:r>
            <a:r>
              <a:rPr lang="en-US" dirty="0" err="1" smtClean="0"/>
              <a:t>politicas</a:t>
            </a:r>
            <a:r>
              <a:rPr lang="en-US" dirty="0" smtClean="0"/>
              <a:t>! </a:t>
            </a:r>
            <a:r>
              <a:rPr lang="en-US" dirty="0" err="1" smtClean="0"/>
              <a:t>Basta</a:t>
            </a:r>
            <a:r>
              <a:rPr lang="en-US" dirty="0" smtClean="0"/>
              <a:t> </a:t>
            </a:r>
            <a:r>
              <a:rPr lang="en-US" dirty="0" err="1" smtClean="0"/>
              <a:t>Ya</a:t>
            </a:r>
            <a:r>
              <a:rPr lang="en-US" dirty="0" smtClean="0"/>
              <a:t>! </a:t>
            </a:r>
            <a:r>
              <a:rPr lang="en-US" dirty="0" err="1" smtClean="0"/>
              <a:t>Ona</a:t>
            </a:r>
            <a:r>
              <a:rPr lang="en-US" dirty="0" smtClean="0"/>
              <a:t> Move! Long Live John Africa!</a:t>
            </a:r>
          </a:p>
          <a:p>
            <a:endParaRPr lang="en-US" dirty="0"/>
          </a:p>
        </p:txBody>
      </p:sp>
      <p:pic>
        <p:nvPicPr>
          <p:cNvPr id="1026" name="Picture 2" descr="C:\Users\Computer\Music\Pictures\oangroupshot.jpg"/>
          <p:cNvPicPr>
            <a:picLocks noGrp="1" noChangeAspect="1" noChangeArrowheads="1"/>
          </p:cNvPicPr>
          <p:nvPr>
            <p:ph idx="1"/>
          </p:nvPr>
        </p:nvPicPr>
        <p:blipFill>
          <a:blip r:embed="rId2" cstate="print"/>
          <a:srcRect/>
          <a:stretch>
            <a:fillRect/>
          </a:stretch>
        </p:blipFill>
        <p:spPr bwMode="auto">
          <a:xfrm>
            <a:off x="4419600" y="2272753"/>
            <a:ext cx="4267200" cy="1853708"/>
          </a:xfrm>
          <a:prstGeom prst="rect">
            <a:avLst/>
          </a:prstGeom>
          <a:noFill/>
        </p:spPr>
      </p:pic>
      <p:sp>
        <p:nvSpPr>
          <p:cNvPr id="6" name="Rectangle 5"/>
          <p:cNvSpPr/>
          <p:nvPr/>
        </p:nvSpPr>
        <p:spPr>
          <a:xfrm>
            <a:off x="4343400" y="4267201"/>
            <a:ext cx="4572000" cy="646331"/>
          </a:xfrm>
          <a:prstGeom prst="rect">
            <a:avLst/>
          </a:prstGeom>
        </p:spPr>
        <p:txBody>
          <a:bodyPr>
            <a:spAutoFit/>
          </a:bodyPr>
          <a:lstStyle/>
          <a:p>
            <a:r>
              <a:rPr lang="en-US" b="1" dirty="0" smtClean="0"/>
              <a:t>Oscar Lopez Rivera, </a:t>
            </a:r>
            <a:r>
              <a:rPr lang="en-US" b="1" dirty="0" err="1" smtClean="0"/>
              <a:t>Avelino</a:t>
            </a:r>
            <a:r>
              <a:rPr lang="en-US" b="1" dirty="0" smtClean="0"/>
              <a:t> Gonzalez Claudio, and Norberto Gonzalez Claudio!</a:t>
            </a:r>
            <a:endParaRPr lang="en-US" dirty="0"/>
          </a:p>
        </p:txBody>
      </p:sp>
    </p:spTree>
  </p:cSld>
  <p:clrMapOvr>
    <a:masterClrMapping/>
  </p:clrMapOvr>
  <p:transition advTm="56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Mumia</a:t>
            </a:r>
            <a:r>
              <a:rPr lang="en-US" dirty="0" smtClean="0"/>
              <a:t> Abu-Jamal's Radio Broadcasts</a:t>
            </a:r>
            <a:br>
              <a:rPr lang="en-US" dirty="0" smtClean="0"/>
            </a:br>
            <a:r>
              <a:rPr lang="en-US" dirty="0" smtClean="0"/>
              <a:t>Free The Five</a:t>
            </a:r>
            <a:br>
              <a:rPr lang="en-US" dirty="0" smtClean="0"/>
            </a:br>
            <a:r>
              <a:rPr lang="en-US" dirty="0" smtClean="0"/>
              <a:t> </a:t>
            </a:r>
            <a:br>
              <a:rPr lang="en-US" dirty="0" smtClean="0"/>
            </a:br>
            <a:endParaRPr lang="en-US" dirty="0"/>
          </a:p>
        </p:txBody>
      </p:sp>
      <p:sp>
        <p:nvSpPr>
          <p:cNvPr id="4" name="Text Placeholder 3"/>
          <p:cNvSpPr>
            <a:spLocks noGrp="1"/>
          </p:cNvSpPr>
          <p:nvPr>
            <p:ph type="body" sz="half" idx="2"/>
          </p:nvPr>
        </p:nvSpPr>
        <p:spPr>
          <a:xfrm>
            <a:off x="457201" y="1066801"/>
            <a:ext cx="3008313" cy="5059363"/>
          </a:xfrm>
        </p:spPr>
        <p:txBody>
          <a:bodyPr>
            <a:normAutofit fontScale="85000" lnSpcReduction="20000"/>
          </a:bodyPr>
          <a:lstStyle/>
          <a:p>
            <a:r>
              <a:rPr lang="en-US" dirty="0" smtClean="0"/>
              <a:t>[Col. Recorded 5/20/04]</a:t>
            </a:r>
          </a:p>
          <a:p>
            <a:endParaRPr lang="en-US" dirty="0" smtClean="0"/>
          </a:p>
          <a:p>
            <a:r>
              <a:rPr lang="en-US" dirty="0" smtClean="0"/>
              <a:t>For over four decades, the US Empire has been waging a secret and deadly war against Cuba. </a:t>
            </a:r>
          </a:p>
          <a:p>
            <a:r>
              <a:rPr lang="en-US" dirty="0" smtClean="0"/>
              <a:t>They had bombed </a:t>
            </a:r>
            <a:r>
              <a:rPr lang="en-US" dirty="0" err="1" smtClean="0"/>
              <a:t>fields,poisoned</a:t>
            </a:r>
            <a:r>
              <a:rPr lang="en-US" dirty="0" smtClean="0"/>
              <a:t> grain, hijacked planes and plotted invasion. They have trained, paid and protected terrorists who have cost the lives of thousands of Cubans and virtually crippled their economy through a seemingly everlasting embargo. The Cuban five, young men who tried to protect their people from these instances of US state terrorism who have bombed no one, nor</a:t>
            </a:r>
          </a:p>
          <a:p>
            <a:r>
              <a:rPr lang="en-US" dirty="0" smtClean="0"/>
              <a:t>plan to; who have poisoned no one, nor plan to; who have hurt no one, nor plan to. Who merely reported the plotting of crimes against their people, face the full, foul fury of the Empire's judiciary for trying to stop crimes.</a:t>
            </a:r>
          </a:p>
          <a:p>
            <a:r>
              <a:rPr lang="en-US" dirty="0" smtClean="0"/>
              <a:t> </a:t>
            </a:r>
          </a:p>
          <a:p>
            <a:r>
              <a:rPr lang="en-US" dirty="0" smtClean="0"/>
              <a:t>We must all, all of us protest the unjust convictions of Rene Gonzales, Fernando Gonzales, Antonio Guerrero, Gerardo Hernandez and Ramon </a:t>
            </a:r>
            <a:r>
              <a:rPr lang="en-US" dirty="0" err="1" smtClean="0"/>
              <a:t>Labenino</a:t>
            </a:r>
            <a:r>
              <a:rPr lang="en-US" dirty="0" smtClean="0"/>
              <a:t>. </a:t>
            </a:r>
            <a:r>
              <a:rPr lang="en-US" dirty="0" err="1" smtClean="0"/>
              <a:t>Liberrtad</a:t>
            </a:r>
            <a:r>
              <a:rPr lang="en-US" dirty="0" smtClean="0"/>
              <a:t> </a:t>
            </a:r>
            <a:r>
              <a:rPr lang="en-US" dirty="0" err="1" smtClean="0"/>
              <a:t>para</a:t>
            </a:r>
            <a:r>
              <a:rPr lang="en-US" dirty="0" smtClean="0"/>
              <a:t> el </a:t>
            </a:r>
            <a:r>
              <a:rPr lang="en-US" dirty="0" err="1" smtClean="0"/>
              <a:t>cinco</a:t>
            </a:r>
            <a:r>
              <a:rPr lang="en-US" dirty="0" smtClean="0"/>
              <a:t> </a:t>
            </a:r>
            <a:r>
              <a:rPr lang="en-US" dirty="0" err="1" smtClean="0"/>
              <a:t>Cubano</a:t>
            </a:r>
            <a:r>
              <a:rPr lang="en-US" dirty="0" smtClean="0"/>
              <a:t>. Free the Cuban five.</a:t>
            </a:r>
          </a:p>
          <a:p>
            <a:r>
              <a:rPr lang="en-US" dirty="0" smtClean="0"/>
              <a:t> </a:t>
            </a:r>
          </a:p>
          <a:p>
            <a:r>
              <a:rPr lang="en-US" dirty="0" smtClean="0"/>
              <a:t>On a MOVE, long live John Africa.</a:t>
            </a:r>
          </a:p>
          <a:p>
            <a:r>
              <a:rPr lang="en-US" dirty="0" smtClean="0"/>
              <a:t> </a:t>
            </a:r>
          </a:p>
          <a:p>
            <a:r>
              <a:rPr lang="en-US" dirty="0" smtClean="0"/>
              <a:t>From Death Row, this  is </a:t>
            </a:r>
            <a:r>
              <a:rPr lang="en-US" dirty="0" err="1" smtClean="0"/>
              <a:t>Mumia</a:t>
            </a:r>
            <a:r>
              <a:rPr lang="en-US" dirty="0" smtClean="0"/>
              <a:t> Abu-Jamal</a:t>
            </a:r>
            <a:endParaRPr lang="en-US" dirty="0"/>
          </a:p>
        </p:txBody>
      </p:sp>
      <p:pic>
        <p:nvPicPr>
          <p:cNvPr id="5" name="Picture 2" descr="gerardo"/>
          <p:cNvPicPr>
            <a:picLocks noGrp="1" noChangeAspect="1" noChangeArrowheads="1"/>
          </p:cNvPicPr>
          <p:nvPr>
            <p:ph idx="1"/>
          </p:nvPr>
        </p:nvPicPr>
        <p:blipFill>
          <a:blip r:embed="rId3" cstate="print"/>
          <a:srcRect/>
          <a:stretch>
            <a:fillRect/>
          </a:stretch>
        </p:blipFill>
        <p:spPr bwMode="auto">
          <a:xfrm>
            <a:off x="3767138" y="225552"/>
            <a:ext cx="1490663" cy="1908048"/>
          </a:xfrm>
          <a:prstGeom prst="rect">
            <a:avLst/>
          </a:prstGeom>
          <a:noFill/>
          <a:ln w="9525">
            <a:noFill/>
            <a:miter lim="800000"/>
            <a:headEnd/>
            <a:tailEnd/>
          </a:ln>
        </p:spPr>
      </p:pic>
      <p:pic>
        <p:nvPicPr>
          <p:cNvPr id="6" name="Picture 12" descr="ramon"/>
          <p:cNvPicPr>
            <a:picLocks noChangeAspect="1" noChangeArrowheads="1"/>
          </p:cNvPicPr>
          <p:nvPr/>
        </p:nvPicPr>
        <p:blipFill>
          <a:blip r:embed="rId4" cstate="print"/>
          <a:srcRect/>
          <a:stretch>
            <a:fillRect/>
          </a:stretch>
        </p:blipFill>
        <p:spPr bwMode="auto">
          <a:xfrm>
            <a:off x="7391400" y="228600"/>
            <a:ext cx="1466851" cy="1981200"/>
          </a:xfrm>
          <a:prstGeom prst="rect">
            <a:avLst/>
          </a:prstGeom>
          <a:noFill/>
          <a:ln w="9525">
            <a:noFill/>
            <a:miter lim="800000"/>
            <a:headEnd/>
            <a:tailEnd/>
          </a:ln>
        </p:spPr>
      </p:pic>
      <p:pic>
        <p:nvPicPr>
          <p:cNvPr id="7" name="Picture 16" descr="fernando"/>
          <p:cNvPicPr>
            <a:picLocks noChangeAspect="1" noChangeArrowheads="1"/>
          </p:cNvPicPr>
          <p:nvPr/>
        </p:nvPicPr>
        <p:blipFill>
          <a:blip r:embed="rId5" cstate="print"/>
          <a:srcRect/>
          <a:stretch>
            <a:fillRect/>
          </a:stretch>
        </p:blipFill>
        <p:spPr bwMode="auto">
          <a:xfrm>
            <a:off x="7239001" y="4114800"/>
            <a:ext cx="1790700" cy="2292166"/>
          </a:xfrm>
          <a:prstGeom prst="rect">
            <a:avLst/>
          </a:prstGeom>
          <a:noFill/>
          <a:ln w="9525">
            <a:noFill/>
            <a:miter lim="800000"/>
            <a:headEnd/>
            <a:tailEnd/>
          </a:ln>
        </p:spPr>
      </p:pic>
      <p:pic>
        <p:nvPicPr>
          <p:cNvPr id="8" name="Picture 11" descr="antonioB"/>
          <p:cNvPicPr>
            <a:picLocks noChangeAspect="1" noChangeArrowheads="1"/>
          </p:cNvPicPr>
          <p:nvPr/>
        </p:nvPicPr>
        <p:blipFill>
          <a:blip r:embed="rId6" cstate="print"/>
          <a:srcRect/>
          <a:stretch>
            <a:fillRect/>
          </a:stretch>
        </p:blipFill>
        <p:spPr bwMode="auto">
          <a:xfrm>
            <a:off x="5486401" y="2209801"/>
            <a:ext cx="1816100" cy="1908175"/>
          </a:xfrm>
          <a:prstGeom prst="rect">
            <a:avLst/>
          </a:prstGeom>
          <a:noFill/>
          <a:ln w="9525">
            <a:noFill/>
            <a:miter lim="800000"/>
            <a:headEnd/>
            <a:tailEnd/>
          </a:ln>
        </p:spPr>
      </p:pic>
      <p:pic>
        <p:nvPicPr>
          <p:cNvPr id="9" name="Picture 17" descr="rene"/>
          <p:cNvPicPr>
            <a:picLocks noChangeAspect="1" noChangeArrowheads="1"/>
          </p:cNvPicPr>
          <p:nvPr/>
        </p:nvPicPr>
        <p:blipFill>
          <a:blip r:embed="rId7" cstate="print"/>
          <a:srcRect/>
          <a:stretch>
            <a:fillRect/>
          </a:stretch>
        </p:blipFill>
        <p:spPr bwMode="auto">
          <a:xfrm>
            <a:off x="3581400" y="4003098"/>
            <a:ext cx="1752600" cy="2243138"/>
          </a:xfrm>
          <a:prstGeom prst="rect">
            <a:avLst/>
          </a:prstGeom>
          <a:noFill/>
          <a:ln w="9525">
            <a:noFill/>
            <a:miter lim="800000"/>
            <a:headEnd/>
            <a:tailEnd/>
          </a:ln>
        </p:spPr>
      </p:pic>
      <p:sp>
        <p:nvSpPr>
          <p:cNvPr id="10" name="TextBox 9"/>
          <p:cNvSpPr txBox="1"/>
          <p:nvPr/>
        </p:nvSpPr>
        <p:spPr>
          <a:xfrm>
            <a:off x="3508248" y="6246236"/>
            <a:ext cx="2279904" cy="461665"/>
          </a:xfrm>
          <a:prstGeom prst="rect">
            <a:avLst/>
          </a:prstGeom>
          <a:noFill/>
        </p:spPr>
        <p:txBody>
          <a:bodyPr wrap="square" rtlCol="0">
            <a:spAutoFit/>
          </a:bodyPr>
          <a:lstStyle/>
          <a:p>
            <a:r>
              <a:rPr lang="en-US" sz="1200" b="1" dirty="0" smtClean="0"/>
              <a:t>René González </a:t>
            </a:r>
            <a:r>
              <a:rPr lang="en-US" sz="1200" b="1" dirty="0" err="1" smtClean="0"/>
              <a:t>Sehwerert</a:t>
            </a:r>
            <a:r>
              <a:rPr lang="en-US" sz="1200" b="1" dirty="0" smtClean="0"/>
              <a:t>   (FL)</a:t>
            </a:r>
          </a:p>
          <a:p>
            <a:endParaRPr lang="en-US" sz="1200" dirty="0"/>
          </a:p>
        </p:txBody>
      </p:sp>
      <p:sp>
        <p:nvSpPr>
          <p:cNvPr id="11" name="TextBox 10"/>
          <p:cNvSpPr txBox="1"/>
          <p:nvPr/>
        </p:nvSpPr>
        <p:spPr>
          <a:xfrm>
            <a:off x="3590228" y="2133601"/>
            <a:ext cx="1882247" cy="584775"/>
          </a:xfrm>
          <a:prstGeom prst="rect">
            <a:avLst/>
          </a:prstGeom>
          <a:noFill/>
        </p:spPr>
        <p:txBody>
          <a:bodyPr wrap="none" rtlCol="0">
            <a:spAutoFit/>
          </a:bodyPr>
          <a:lstStyle/>
          <a:p>
            <a:pPr algn="ctr" eaLnBrk="0" hangingPunct="0"/>
            <a:r>
              <a:rPr lang="en-US" sz="1000" b="1" dirty="0" smtClean="0">
                <a:latin typeface="Verdana" pitchFamily="34" charset="0"/>
                <a:cs typeface="Times New Roman" pitchFamily="18" charset="0"/>
              </a:rPr>
              <a:t>Gerardo </a:t>
            </a:r>
            <a:r>
              <a:rPr lang="en-US" sz="1000" b="1" dirty="0" err="1" smtClean="0">
                <a:latin typeface="Verdana" pitchFamily="34" charset="0"/>
                <a:cs typeface="Times New Roman" pitchFamily="18" charset="0"/>
              </a:rPr>
              <a:t>Hern</a:t>
            </a:r>
            <a:r>
              <a:rPr lang="en-US" sz="1000" b="1" dirty="0" err="1" smtClean="0">
                <a:cs typeface="Times New Roman" pitchFamily="18" charset="0"/>
              </a:rPr>
              <a:t>á</a:t>
            </a:r>
            <a:r>
              <a:rPr lang="en-US" sz="1000" b="1" dirty="0" err="1" smtClean="0">
                <a:latin typeface="Verdana" pitchFamily="34" charset="0"/>
                <a:cs typeface="Times New Roman" pitchFamily="18" charset="0"/>
              </a:rPr>
              <a:t>ndez</a:t>
            </a:r>
            <a:r>
              <a:rPr lang="en-US" sz="1000" b="1" dirty="0" smtClean="0">
                <a:latin typeface="Verdana" pitchFamily="34" charset="0"/>
                <a:cs typeface="Times New Roman" pitchFamily="18" charset="0"/>
              </a:rPr>
              <a:t> </a:t>
            </a:r>
          </a:p>
          <a:p>
            <a:pPr algn="ctr" eaLnBrk="0" hangingPunct="0"/>
            <a:r>
              <a:rPr lang="en-US" sz="1000" b="1" dirty="0" smtClean="0">
                <a:latin typeface="Verdana" pitchFamily="34" charset="0"/>
                <a:cs typeface="Times New Roman" pitchFamily="18" charset="0"/>
              </a:rPr>
              <a:t>(CA)</a:t>
            </a:r>
            <a:endParaRPr lang="en-US" sz="1000" b="1" dirty="0" smtClean="0"/>
          </a:p>
          <a:p>
            <a:endParaRPr lang="en-US" sz="1200" dirty="0"/>
          </a:p>
        </p:txBody>
      </p:sp>
      <p:sp>
        <p:nvSpPr>
          <p:cNvPr id="12" name="TextBox 11"/>
          <p:cNvSpPr txBox="1"/>
          <p:nvPr/>
        </p:nvSpPr>
        <p:spPr>
          <a:xfrm>
            <a:off x="5638800" y="4114801"/>
            <a:ext cx="1371600" cy="461665"/>
          </a:xfrm>
          <a:prstGeom prst="rect">
            <a:avLst/>
          </a:prstGeom>
          <a:noFill/>
        </p:spPr>
        <p:txBody>
          <a:bodyPr wrap="square" rtlCol="0">
            <a:spAutoFit/>
          </a:bodyPr>
          <a:lstStyle/>
          <a:p>
            <a:r>
              <a:rPr lang="es-MX" sz="1200" b="1" dirty="0" smtClean="0"/>
              <a:t>Antonio Guerrero</a:t>
            </a:r>
          </a:p>
          <a:p>
            <a:r>
              <a:rPr lang="es-MX" sz="1200" b="1" dirty="0" smtClean="0"/>
              <a:t>           (CO.) </a:t>
            </a:r>
            <a:endParaRPr lang="en-US" sz="1200" b="1" dirty="0" smtClean="0"/>
          </a:p>
        </p:txBody>
      </p:sp>
      <p:sp>
        <p:nvSpPr>
          <p:cNvPr id="13" name="TextBox 12"/>
          <p:cNvSpPr txBox="1"/>
          <p:nvPr/>
        </p:nvSpPr>
        <p:spPr>
          <a:xfrm>
            <a:off x="7315200" y="2133601"/>
            <a:ext cx="1828800" cy="461665"/>
          </a:xfrm>
          <a:prstGeom prst="rect">
            <a:avLst/>
          </a:prstGeom>
          <a:noFill/>
        </p:spPr>
        <p:txBody>
          <a:bodyPr wrap="square" rtlCol="0">
            <a:spAutoFit/>
          </a:bodyPr>
          <a:lstStyle/>
          <a:p>
            <a:r>
              <a:rPr lang="en-US" sz="1200" b="1" dirty="0" smtClean="0"/>
              <a:t>Ramón </a:t>
            </a:r>
            <a:r>
              <a:rPr lang="en-US" sz="1200" b="1" dirty="0" err="1" smtClean="0"/>
              <a:t>Labañino</a:t>
            </a:r>
            <a:r>
              <a:rPr lang="en-US" sz="1200" b="1" dirty="0" smtClean="0"/>
              <a:t> Salazar</a:t>
            </a:r>
            <a:r>
              <a:rPr lang="en-US" sz="1200" dirty="0" smtClean="0"/>
              <a:t> </a:t>
            </a:r>
          </a:p>
          <a:p>
            <a:r>
              <a:rPr lang="en-US" sz="1200" dirty="0" smtClean="0"/>
              <a:t>                  </a:t>
            </a:r>
            <a:r>
              <a:rPr lang="en-US" sz="1200" b="1" dirty="0" smtClean="0"/>
              <a:t>(KY</a:t>
            </a:r>
            <a:r>
              <a:rPr lang="en-US" sz="1200" dirty="0" smtClean="0"/>
              <a:t>.)</a:t>
            </a:r>
          </a:p>
        </p:txBody>
      </p:sp>
      <p:sp>
        <p:nvSpPr>
          <p:cNvPr id="14" name="TextBox 13"/>
          <p:cNvSpPr txBox="1"/>
          <p:nvPr/>
        </p:nvSpPr>
        <p:spPr>
          <a:xfrm>
            <a:off x="7010400" y="6396336"/>
            <a:ext cx="1767600" cy="461665"/>
          </a:xfrm>
          <a:prstGeom prst="rect">
            <a:avLst/>
          </a:prstGeom>
          <a:noFill/>
        </p:spPr>
        <p:txBody>
          <a:bodyPr wrap="none" rtlCol="0">
            <a:spAutoFit/>
          </a:bodyPr>
          <a:lstStyle/>
          <a:p>
            <a:r>
              <a:rPr lang="en-US" sz="1200" b="1" dirty="0" smtClean="0"/>
              <a:t>Fernando </a:t>
            </a:r>
            <a:r>
              <a:rPr lang="en-US" sz="1200" b="1" dirty="0" err="1" smtClean="0"/>
              <a:t>González</a:t>
            </a:r>
            <a:r>
              <a:rPr lang="en-US" sz="1200" b="1" dirty="0" smtClean="0"/>
              <a:t> </a:t>
            </a:r>
            <a:r>
              <a:rPr lang="en-US" sz="1200" b="1" dirty="0" err="1" smtClean="0"/>
              <a:t>Llort</a:t>
            </a:r>
            <a:r>
              <a:rPr lang="en-US" sz="1200" b="1" dirty="0" smtClean="0"/>
              <a:t> </a:t>
            </a:r>
          </a:p>
          <a:p>
            <a:r>
              <a:rPr lang="en-US" sz="1200" b="1" dirty="0" smtClean="0"/>
              <a:t>                     (IN)</a:t>
            </a:r>
            <a:endParaRPr lang="en-US" sz="1200" b="1" dirty="0"/>
          </a:p>
        </p:txBody>
      </p:sp>
      <p:sp>
        <p:nvSpPr>
          <p:cNvPr id="3" name="TextBox 2"/>
          <p:cNvSpPr txBox="1"/>
          <p:nvPr/>
        </p:nvSpPr>
        <p:spPr>
          <a:xfrm>
            <a:off x="3520440" y="6510340"/>
            <a:ext cx="1822704" cy="276999"/>
          </a:xfrm>
          <a:prstGeom prst="rect">
            <a:avLst/>
          </a:prstGeom>
          <a:noFill/>
        </p:spPr>
        <p:txBody>
          <a:bodyPr wrap="square" rtlCol="0">
            <a:spAutoFit/>
          </a:bodyPr>
          <a:lstStyle/>
          <a:p>
            <a:r>
              <a:rPr lang="en-US" sz="1200" dirty="0" smtClean="0"/>
              <a:t>Released Oct 7, 2011</a:t>
            </a:r>
            <a:endParaRPr lang="en-US" sz="1200" dirty="0"/>
          </a:p>
        </p:txBody>
      </p:sp>
    </p:spTree>
  </p:cSld>
  <p:clrMapOvr>
    <a:masterClrMapping/>
  </p:clrMapOvr>
  <p:transition advTm="5569"/>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410200" cy="990600"/>
          </a:xfrm>
        </p:spPr>
        <p:txBody>
          <a:bodyPr>
            <a:normAutofit/>
          </a:bodyPr>
          <a:lstStyle/>
          <a:p>
            <a:r>
              <a:rPr lang="en-US" sz="1800" dirty="0" smtClean="0"/>
              <a:t>CALIFORNIA KILLING: THE CASE OF KEVIN COOPER </a:t>
            </a:r>
            <a:r>
              <a:rPr lang="en-US" sz="1300" dirty="0" smtClean="0"/>
              <a:t/>
            </a:r>
            <a:br>
              <a:rPr lang="en-US" sz="1300" dirty="0" smtClean="0"/>
            </a:br>
            <a:r>
              <a:rPr lang="en-US" sz="1000" dirty="0" smtClean="0"/>
              <a:t>By </a:t>
            </a:r>
            <a:r>
              <a:rPr lang="en-US" sz="1000" dirty="0" err="1" smtClean="0"/>
              <a:t>Mumia</a:t>
            </a:r>
            <a:r>
              <a:rPr lang="en-US" sz="1000" dirty="0" smtClean="0"/>
              <a:t> Abu-Jamal  </a:t>
            </a:r>
            <a:r>
              <a:rPr lang="en-US" sz="900" dirty="0" smtClean="0"/>
              <a:t>[Col. Writ. 1/9/04] </a:t>
            </a:r>
            <a:r>
              <a:rPr lang="en-US" dirty="0" smtClean="0"/>
              <a:t/>
            </a:r>
            <a:br>
              <a:rPr lang="en-US" dirty="0" smtClean="0"/>
            </a:br>
            <a:endParaRPr lang="en-US" dirty="0"/>
          </a:p>
        </p:txBody>
      </p:sp>
      <p:sp>
        <p:nvSpPr>
          <p:cNvPr id="4" name="Text Placeholder 3"/>
          <p:cNvSpPr>
            <a:spLocks noGrp="1"/>
          </p:cNvSpPr>
          <p:nvPr>
            <p:ph type="body" sz="half" idx="2"/>
          </p:nvPr>
        </p:nvSpPr>
        <p:spPr>
          <a:xfrm>
            <a:off x="228600" y="914400"/>
            <a:ext cx="4800600" cy="5943600"/>
          </a:xfrm>
        </p:spPr>
        <p:txBody>
          <a:bodyPr>
            <a:normAutofit fontScale="62500" lnSpcReduction="20000"/>
          </a:bodyPr>
          <a:lstStyle/>
          <a:p>
            <a:r>
              <a:rPr lang="en-US" dirty="0" smtClean="0"/>
              <a:t>A man named Kevin Cooper has been given a date to die: On Feb. 10, 2004, the State of California plans to kill him, by pumping him full of poison. </a:t>
            </a:r>
          </a:p>
          <a:p>
            <a:r>
              <a:rPr lang="en-US" dirty="0" smtClean="0"/>
              <a:t>Cooper, convicted back in 1984 of the slaying of 3 members of the </a:t>
            </a:r>
            <a:r>
              <a:rPr lang="en-US" dirty="0" err="1" smtClean="0"/>
              <a:t>Ryen</a:t>
            </a:r>
            <a:r>
              <a:rPr lang="en-US" dirty="0" smtClean="0"/>
              <a:t> clan, and a visiting family friend, was also charged with stabbing an 8-year old boy, but luckily the child survived. </a:t>
            </a:r>
          </a:p>
          <a:p>
            <a:r>
              <a:rPr lang="en-US" dirty="0" smtClean="0"/>
              <a:t>Why lucky? Well, apart from the obvious reason (his sheer survival), Joshua </a:t>
            </a:r>
            <a:r>
              <a:rPr lang="en-US" dirty="0" err="1" smtClean="0"/>
              <a:t>Ryen</a:t>
            </a:r>
            <a:r>
              <a:rPr lang="en-US" dirty="0" smtClean="0"/>
              <a:t> saw who attacked him, and upon recovery told police that it was 3 white or Latino men who slew his family, his friend, and tried to kill him. </a:t>
            </a:r>
          </a:p>
          <a:p>
            <a:r>
              <a:rPr lang="en-US" dirty="0" smtClean="0"/>
              <a:t>When young Josh saw TV news accounts of the attacks, he turned to a cop who was present, and exclaimed, when the picture of Kevin Cooper flashed across the screen, "That wasn't the guy who did it. It was 3 Mexicans." </a:t>
            </a:r>
          </a:p>
          <a:p>
            <a:r>
              <a:rPr lang="en-US" dirty="0" smtClean="0"/>
              <a:t>... out of the mouths of babes, eh? </a:t>
            </a:r>
          </a:p>
          <a:p>
            <a:r>
              <a:rPr lang="en-US" dirty="0" smtClean="0"/>
              <a:t>But, San Bernardino officials didn't care; what does it matter that the lone surviving victim cleared their suspect? It meant nothing. They had their man -- and on the 10th of February, they </a:t>
            </a:r>
            <a:r>
              <a:rPr lang="en-US" dirty="0" err="1" smtClean="0"/>
              <a:t>wanna</a:t>
            </a:r>
            <a:r>
              <a:rPr lang="en-US" dirty="0" smtClean="0"/>
              <a:t> kill him. </a:t>
            </a:r>
          </a:p>
          <a:p>
            <a:r>
              <a:rPr lang="en-US" dirty="0" smtClean="0"/>
              <a:t>Kevin Cooper, now a man of 45 years, has spent the last 19 years of his life on California's Death Row, for a series of brutal crimes -- that he did not commit. </a:t>
            </a:r>
          </a:p>
          <a:p>
            <a:r>
              <a:rPr lang="en-US" dirty="0" smtClean="0"/>
              <a:t>Cooper turned his cell into a school room; studying writing, politics and African-American history. He has grown into a vibrant, talented and educated individual -- yet California still wants to extinguish his light. </a:t>
            </a:r>
          </a:p>
          <a:p>
            <a:r>
              <a:rPr lang="en-US" dirty="0" smtClean="0"/>
              <a:t>It is important to note that he is an African-American man. That wasn't lost during his Dec. 1984 trial, around which time demonstrators, calling for his death, hung a toy gorilla in effigy. Indeed, the media coverage was so hyped, the demonstrations so hostile, that the trial was moved to San Diego. </a:t>
            </a:r>
          </a:p>
          <a:p>
            <a:r>
              <a:rPr lang="en-US" dirty="0" smtClean="0"/>
              <a:t>Not only was the only living eyewitness ignored; but shortly after the murders, a local woman came forward to tell police that she thought her boyfriend was involved in the grisly killings. Why? When he came home the night of the slayings, she said, he was wearing a pair of overalls, drenched in blood. The woman turned them over to the cops. Before the day was over, the overalls were pitched into the station's dumpster. Did it matter that the man was wearing a t-shirt the color and brand of the t-shirt found in the scene -- it also, bloody? No. Did it matter that he owned a hatchet, like a weapon used in the </a:t>
            </a:r>
            <a:r>
              <a:rPr lang="en-US" dirty="0" err="1" smtClean="0"/>
              <a:t>Ryen</a:t>
            </a:r>
            <a:r>
              <a:rPr lang="en-US" dirty="0" smtClean="0"/>
              <a:t> home, and it was conveniently missing from the couple's home. No. </a:t>
            </a:r>
          </a:p>
          <a:p>
            <a:r>
              <a:rPr lang="en-US" dirty="0" smtClean="0"/>
              <a:t>None of it mattered. </a:t>
            </a:r>
          </a:p>
          <a:p>
            <a:r>
              <a:rPr lang="en-US" dirty="0" smtClean="0"/>
              <a:t>They wanted, and focused on, Kevin Cooper; nothing else mattered. </a:t>
            </a:r>
          </a:p>
          <a:p>
            <a:r>
              <a:rPr lang="en-US" dirty="0" smtClean="0"/>
              <a:t>Police and prosecutors told jurors that a bloody shoe- print found at the scene conclusively proved Cooper's guilt. Were the jurors told that Deputy William Baird had a pair of prison shoes in his (crime) lab, which were Cooper's size? What they also didn't know was that the Deputy, post-trial, was fired for stealing five pounds of heroin from the evidence locker -- *five pounds* -- both to use and to sell -- to drug dealers! </a:t>
            </a:r>
          </a:p>
          <a:p>
            <a:r>
              <a:rPr lang="en-US" dirty="0" smtClean="0"/>
              <a:t>Kevin Cooper is on Death Row, awaiting a date with death, based on 'investigators' such as these! </a:t>
            </a:r>
          </a:p>
          <a:p>
            <a:r>
              <a:rPr lang="en-US" dirty="0" smtClean="0"/>
              <a:t>Incredible! </a:t>
            </a:r>
          </a:p>
          <a:p>
            <a:r>
              <a:rPr lang="en-US" dirty="0" smtClean="0"/>
              <a:t>Welcome to the American Way of Death! </a:t>
            </a:r>
          </a:p>
          <a:p>
            <a:r>
              <a:rPr lang="en-US" dirty="0" smtClean="0"/>
              <a:t>Help save--no; help Free Kevin Cooper! </a:t>
            </a:r>
          </a:p>
          <a:p>
            <a:r>
              <a:rPr lang="en-US" dirty="0" smtClean="0"/>
              <a:t> </a:t>
            </a:r>
          </a:p>
          <a:p>
            <a:endParaRPr lang="en-US" dirty="0"/>
          </a:p>
        </p:txBody>
      </p:sp>
      <p:pic>
        <p:nvPicPr>
          <p:cNvPr id="5" name="Content Placeholder 4" descr="imagesCAZR18TQ.jpg"/>
          <p:cNvPicPr>
            <a:picLocks noGrp="1" noChangeAspect="1"/>
          </p:cNvPicPr>
          <p:nvPr>
            <p:ph idx="1"/>
          </p:nvPr>
        </p:nvPicPr>
        <p:blipFill>
          <a:blip r:embed="rId3" cstate="print"/>
          <a:stretch>
            <a:fillRect/>
          </a:stretch>
        </p:blipFill>
        <p:spPr>
          <a:xfrm>
            <a:off x="5715000" y="1447800"/>
            <a:ext cx="2819400" cy="3124200"/>
          </a:xfrm>
        </p:spPr>
      </p:pic>
      <p:sp>
        <p:nvSpPr>
          <p:cNvPr id="6" name="TextBox 5"/>
          <p:cNvSpPr txBox="1"/>
          <p:nvPr/>
        </p:nvSpPr>
        <p:spPr>
          <a:xfrm>
            <a:off x="6400801" y="4648200"/>
            <a:ext cx="1484189" cy="369332"/>
          </a:xfrm>
          <a:prstGeom prst="rect">
            <a:avLst/>
          </a:prstGeom>
          <a:noFill/>
        </p:spPr>
        <p:txBody>
          <a:bodyPr wrap="none" rtlCol="0">
            <a:spAutoFit/>
          </a:bodyPr>
          <a:lstStyle/>
          <a:p>
            <a:r>
              <a:rPr lang="en-US" dirty="0" smtClean="0"/>
              <a:t>Kevin Cooper </a:t>
            </a:r>
            <a:endParaRPr lang="en-US" dirty="0"/>
          </a:p>
        </p:txBody>
      </p:sp>
    </p:spTree>
  </p:cSld>
  <p:clrMapOvr>
    <a:masterClrMapping/>
  </p:clrMapOvr>
  <p:transition advTm="5428"/>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1"/>
            <a:ext cx="5638800" cy="641350"/>
          </a:xfrm>
        </p:spPr>
        <p:txBody>
          <a:bodyPr>
            <a:normAutofit fontScale="90000"/>
          </a:bodyPr>
          <a:lstStyle/>
          <a:p>
            <a:r>
              <a:rPr lang="en-US" dirty="0" smtClean="0"/>
              <a:t>STOP Texas Murder!/</a:t>
            </a:r>
            <a:r>
              <a:rPr lang="en-US" dirty="0" err="1" smtClean="0"/>
              <a:t>Mumia</a:t>
            </a:r>
            <a:r>
              <a:rPr lang="en-US" dirty="0" smtClean="0"/>
              <a:t> on </a:t>
            </a:r>
            <a:r>
              <a:rPr lang="en-US" dirty="0" err="1" smtClean="0"/>
              <a:t>Ponchai</a:t>
            </a:r>
            <a:r>
              <a:rPr lang="en-US" dirty="0" smtClean="0"/>
              <a:t> Wilkerson </a:t>
            </a:r>
            <a:br>
              <a:rPr lang="en-US" dirty="0" smtClean="0"/>
            </a:br>
            <a:endParaRPr lang="en-US" dirty="0"/>
          </a:p>
        </p:txBody>
      </p:sp>
      <p:pic>
        <p:nvPicPr>
          <p:cNvPr id="5" name="Content Placeholder 4" descr="Ponchai kanau Wilkerson.jpg"/>
          <p:cNvPicPr>
            <a:picLocks noGrp="1" noChangeAspect="1"/>
          </p:cNvPicPr>
          <p:nvPr>
            <p:ph idx="1"/>
          </p:nvPr>
        </p:nvPicPr>
        <p:blipFill>
          <a:blip r:embed="rId2" cstate="print"/>
          <a:stretch>
            <a:fillRect/>
          </a:stretch>
        </p:blipFill>
        <p:spPr>
          <a:xfrm>
            <a:off x="5257802" y="1447800"/>
            <a:ext cx="3435223" cy="3591274"/>
          </a:xfrm>
        </p:spPr>
      </p:pic>
      <p:sp>
        <p:nvSpPr>
          <p:cNvPr id="4" name="Text Placeholder 3"/>
          <p:cNvSpPr>
            <a:spLocks noGrp="1"/>
          </p:cNvSpPr>
          <p:nvPr>
            <p:ph type="body" sz="half" idx="2"/>
          </p:nvPr>
        </p:nvSpPr>
        <p:spPr>
          <a:xfrm>
            <a:off x="457200" y="685800"/>
            <a:ext cx="3886200" cy="6019800"/>
          </a:xfrm>
        </p:spPr>
        <p:txBody>
          <a:bodyPr>
            <a:normAutofit fontScale="62500" lnSpcReduction="20000"/>
          </a:bodyPr>
          <a:lstStyle/>
          <a:p>
            <a:r>
              <a:rPr lang="en-US" dirty="0" smtClean="0"/>
              <a:t>YOUR SUPPORT NEEDED NOW!</a:t>
            </a:r>
          </a:p>
          <a:p>
            <a:r>
              <a:rPr lang="en-US" dirty="0" smtClean="0"/>
              <a:t>Mon, 13 Mar 2000</a:t>
            </a:r>
          </a:p>
          <a:p>
            <a:r>
              <a:rPr lang="en-US" dirty="0" smtClean="0"/>
              <a:t>The life of </a:t>
            </a:r>
            <a:r>
              <a:rPr lang="en-US" dirty="0" err="1" smtClean="0"/>
              <a:t>Ponchai</a:t>
            </a:r>
            <a:r>
              <a:rPr lang="en-US" dirty="0" smtClean="0"/>
              <a:t> </a:t>
            </a:r>
            <a:r>
              <a:rPr lang="en-US" dirty="0" err="1" smtClean="0"/>
              <a:t>Kamau</a:t>
            </a:r>
            <a:r>
              <a:rPr lang="en-US" dirty="0" smtClean="0"/>
              <a:t> hangs over the altar of political ambition.</a:t>
            </a:r>
          </a:p>
          <a:p>
            <a:r>
              <a:rPr lang="en-US" dirty="0" smtClean="0"/>
              <a:t>His trial which resulted in a contested death sentence has been criticized in several points, among them prosecutorial misconduct in </a:t>
            </a:r>
            <a:r>
              <a:rPr lang="en-US" dirty="0" err="1" smtClean="0"/>
              <a:t>voir</a:t>
            </a:r>
            <a:r>
              <a:rPr lang="en-US" dirty="0" smtClean="0"/>
              <a:t> dire.</a:t>
            </a:r>
          </a:p>
          <a:p>
            <a:r>
              <a:rPr lang="en-US" dirty="0" smtClean="0"/>
              <a:t>Many men and women on America's death rows are there not so much because of a bad act, but because of chronically bad </a:t>
            </a:r>
            <a:r>
              <a:rPr lang="en-US" dirty="0" err="1" smtClean="0"/>
              <a:t>lawyering</a:t>
            </a:r>
            <a:r>
              <a:rPr lang="en-US" dirty="0" smtClean="0"/>
              <a:t>.</a:t>
            </a:r>
          </a:p>
          <a:p>
            <a:r>
              <a:rPr lang="en-US" dirty="0" smtClean="0"/>
              <a:t>The Texas Supreme Court has even given its judicial seal of approval to the twisted Texas practice of calling sleeping lawyers "adequate counsel." There are many people like </a:t>
            </a:r>
            <a:r>
              <a:rPr lang="en-US" dirty="0" err="1" smtClean="0"/>
              <a:t>Ponchai</a:t>
            </a:r>
            <a:r>
              <a:rPr lang="en-US" dirty="0" smtClean="0"/>
              <a:t> who may be guilty of something, but not Capital Murder. </a:t>
            </a:r>
            <a:r>
              <a:rPr lang="en-US" dirty="0" err="1" smtClean="0"/>
              <a:t>Ponchai</a:t>
            </a:r>
            <a:r>
              <a:rPr lang="en-US" dirty="0" smtClean="0"/>
              <a:t> Wilkerson's case, like so many others, is often the result of prosecutorial ambition, counsels' laziness and a defendant's poverty.</a:t>
            </a:r>
          </a:p>
          <a:p>
            <a:r>
              <a:rPr lang="en-US" dirty="0" smtClean="0"/>
              <a:t>While </a:t>
            </a:r>
            <a:r>
              <a:rPr lang="en-US" dirty="0" err="1" smtClean="0"/>
              <a:t>Ponchai</a:t>
            </a:r>
            <a:r>
              <a:rPr lang="en-US" dirty="0" smtClean="0"/>
              <a:t> now has only hours of life measured to him, it is still an appropriate time to speak out against the political machine of death in favor of the simple human right of life.</a:t>
            </a:r>
          </a:p>
          <a:p>
            <a:r>
              <a:rPr lang="en-US" dirty="0" smtClean="0"/>
              <a:t>It is easy for so called abolitionists to pick and choose cases which may seem popular, but it is cases like </a:t>
            </a:r>
            <a:r>
              <a:rPr lang="en-US" dirty="0" err="1" smtClean="0"/>
              <a:t>Ponchai</a:t>
            </a:r>
            <a:r>
              <a:rPr lang="en-US" dirty="0" smtClean="0"/>
              <a:t> that are also classic cases of the innocent flaws in the death machine. Let us fight for all on death row and stop "the tinkering with the machinery of death." Let us abolish the racist death penalty in America. </a:t>
            </a:r>
          </a:p>
          <a:p>
            <a:r>
              <a:rPr lang="en-US" dirty="0" smtClean="0"/>
              <a:t>On the Move! </a:t>
            </a:r>
            <a:br>
              <a:rPr lang="en-US" dirty="0" smtClean="0"/>
            </a:br>
            <a:r>
              <a:rPr lang="en-US" dirty="0" err="1" smtClean="0"/>
              <a:t>Mumia</a:t>
            </a:r>
            <a:r>
              <a:rPr lang="en-US" dirty="0" smtClean="0"/>
              <a:t> Abu-Jamal </a:t>
            </a:r>
            <a:br>
              <a:rPr lang="en-US" dirty="0" smtClean="0"/>
            </a:br>
            <a:r>
              <a:rPr lang="en-US" dirty="0" smtClean="0"/>
              <a:t>March 13, 2000 </a:t>
            </a:r>
          </a:p>
          <a:p>
            <a:r>
              <a:rPr lang="en-US" dirty="0" smtClean="0"/>
              <a:t>YOUR SUPPORT NEEDED NOW!</a:t>
            </a:r>
          </a:p>
          <a:p>
            <a:r>
              <a:rPr lang="en-US" dirty="0" smtClean="0"/>
              <a:t>Mon, 13 Mar 2000</a:t>
            </a:r>
          </a:p>
          <a:p>
            <a:r>
              <a:rPr lang="en-US" dirty="0" smtClean="0"/>
              <a:t>The life of </a:t>
            </a:r>
            <a:r>
              <a:rPr lang="en-US" dirty="0" err="1" smtClean="0"/>
              <a:t>Ponchai</a:t>
            </a:r>
            <a:r>
              <a:rPr lang="en-US" dirty="0" smtClean="0"/>
              <a:t> </a:t>
            </a:r>
            <a:r>
              <a:rPr lang="en-US" dirty="0" err="1" smtClean="0"/>
              <a:t>Kamau</a:t>
            </a:r>
            <a:r>
              <a:rPr lang="en-US" dirty="0" smtClean="0"/>
              <a:t> hangs over the altar of political ambition.</a:t>
            </a:r>
          </a:p>
          <a:p>
            <a:r>
              <a:rPr lang="en-US" dirty="0" smtClean="0"/>
              <a:t>His trial which resulted in a contested death sentence has been criticized in several points, among them prosecutorial misconduct in </a:t>
            </a:r>
            <a:r>
              <a:rPr lang="en-US" dirty="0" err="1" smtClean="0"/>
              <a:t>voir</a:t>
            </a:r>
            <a:r>
              <a:rPr lang="en-US" dirty="0" smtClean="0"/>
              <a:t> dire.</a:t>
            </a:r>
          </a:p>
          <a:p>
            <a:r>
              <a:rPr lang="en-US" dirty="0" smtClean="0"/>
              <a:t>Many men and women on America's death rows are there not so much because of a bad act, but because of chronically bad </a:t>
            </a:r>
            <a:r>
              <a:rPr lang="en-US" dirty="0" err="1" smtClean="0"/>
              <a:t>lawyering</a:t>
            </a:r>
            <a:r>
              <a:rPr lang="en-US" dirty="0" smtClean="0"/>
              <a:t>.</a:t>
            </a:r>
          </a:p>
          <a:p>
            <a:r>
              <a:rPr lang="en-US" dirty="0" smtClean="0"/>
              <a:t>The Texas Supreme Court has even given its judicial seal of approval to the twisted Texas practice of calling sleeping lawyers "adequate counsel." There are many people like </a:t>
            </a:r>
            <a:r>
              <a:rPr lang="en-US" dirty="0" err="1" smtClean="0"/>
              <a:t>Ponchai</a:t>
            </a:r>
            <a:r>
              <a:rPr lang="en-US" dirty="0" smtClean="0"/>
              <a:t> who may be guilty of something, but not Capital Murder. </a:t>
            </a:r>
            <a:r>
              <a:rPr lang="en-US" dirty="0" err="1" smtClean="0"/>
              <a:t>Ponchai</a:t>
            </a:r>
            <a:r>
              <a:rPr lang="en-US" dirty="0" smtClean="0"/>
              <a:t> Wilkerson's case, like so many others, is often the result of prosecutorial ambition, counsels' laziness and a defendant's poverty.</a:t>
            </a:r>
          </a:p>
          <a:p>
            <a:r>
              <a:rPr lang="en-US" dirty="0" smtClean="0"/>
              <a:t>While </a:t>
            </a:r>
            <a:r>
              <a:rPr lang="en-US" dirty="0" err="1" smtClean="0"/>
              <a:t>Ponchai</a:t>
            </a:r>
            <a:r>
              <a:rPr lang="en-US" dirty="0" smtClean="0"/>
              <a:t> now has only hours of life measured to him, it is still an appropriate time to speak out against the political machine of death in favor of the simple human right of life.</a:t>
            </a:r>
          </a:p>
          <a:p>
            <a:r>
              <a:rPr lang="en-US" dirty="0" smtClean="0"/>
              <a:t>It is easy for so called abolitionists to pick and choose cases which may seem popular, but it is cases like </a:t>
            </a:r>
            <a:r>
              <a:rPr lang="en-US" dirty="0" err="1" smtClean="0"/>
              <a:t>Ponchai</a:t>
            </a:r>
            <a:r>
              <a:rPr lang="en-US" dirty="0" smtClean="0"/>
              <a:t> that are also classic cases of the innocent flaws in the death machine. Let us fight for all on death row and stop "the tinkering with the machinery of death." Let us abolish the racist death penalty in America. </a:t>
            </a:r>
          </a:p>
          <a:p>
            <a:r>
              <a:rPr lang="en-US" dirty="0" smtClean="0"/>
              <a:t>On the Move! </a:t>
            </a:r>
          </a:p>
          <a:p>
            <a:endParaRPr lang="en-US" dirty="0"/>
          </a:p>
          <a:p>
            <a:r>
              <a:rPr lang="en-US" dirty="0" smtClean="0"/>
              <a:t>March 13, 2000 </a:t>
            </a:r>
          </a:p>
          <a:p>
            <a:endParaRPr lang="en-US" dirty="0"/>
          </a:p>
        </p:txBody>
      </p:sp>
      <p:sp>
        <p:nvSpPr>
          <p:cNvPr id="7" name="TextBox 6"/>
          <p:cNvSpPr txBox="1"/>
          <p:nvPr/>
        </p:nvSpPr>
        <p:spPr>
          <a:xfrm>
            <a:off x="5257800" y="5105400"/>
            <a:ext cx="3352800" cy="553998"/>
          </a:xfrm>
          <a:prstGeom prst="rect">
            <a:avLst/>
          </a:prstGeom>
          <a:noFill/>
        </p:spPr>
        <p:txBody>
          <a:bodyPr wrap="square" rtlCol="0">
            <a:spAutoFit/>
          </a:bodyPr>
          <a:lstStyle/>
          <a:p>
            <a:pPr algn="ctr"/>
            <a:r>
              <a:rPr lang="en-US" dirty="0" err="1" smtClean="0"/>
              <a:t>Ponchai</a:t>
            </a:r>
            <a:r>
              <a:rPr lang="en-US" dirty="0" smtClean="0"/>
              <a:t> </a:t>
            </a:r>
            <a:r>
              <a:rPr lang="en-US" dirty="0" err="1" smtClean="0"/>
              <a:t>Kamau</a:t>
            </a:r>
            <a:r>
              <a:rPr lang="en-US" dirty="0" smtClean="0"/>
              <a:t> Wilkerson </a:t>
            </a:r>
          </a:p>
          <a:p>
            <a:pPr algn="ctr"/>
            <a:r>
              <a:rPr lang="en-US" sz="1200" dirty="0"/>
              <a:t>July 15, 1971 – March 14, 2000</a:t>
            </a:r>
          </a:p>
        </p:txBody>
      </p:sp>
    </p:spTree>
  </p:cSld>
  <p:clrMapOvr>
    <a:masterClrMapping/>
  </p:clrMapOvr>
  <p:transition advTm="5663"/>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3810000" cy="609600"/>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LIFE AND FREEDOM</a:t>
            </a:r>
            <a:br>
              <a:rPr lang="en-US" dirty="0" smtClean="0"/>
            </a:br>
            <a:r>
              <a:rPr lang="en-US" sz="1800" dirty="0" smtClean="0"/>
              <a:t>SHAKA SANKOFA (GARY GRAHAM) </a:t>
            </a:r>
            <a:r>
              <a:rPr lang="en-US" dirty="0" smtClean="0"/>
              <a:t/>
            </a:r>
            <a:br>
              <a:rPr lang="en-US" dirty="0" smtClean="0"/>
            </a:br>
            <a:endParaRPr lang="en-US" dirty="0"/>
          </a:p>
        </p:txBody>
      </p:sp>
      <p:pic>
        <p:nvPicPr>
          <p:cNvPr id="5" name="Content Placeholder 4" descr="garygraham[1].jpg"/>
          <p:cNvPicPr>
            <a:picLocks noGrp="1" noChangeAspect="1"/>
          </p:cNvPicPr>
          <p:nvPr>
            <p:ph idx="1"/>
          </p:nvPr>
        </p:nvPicPr>
        <p:blipFill>
          <a:blip r:embed="rId2" cstate="print"/>
          <a:stretch>
            <a:fillRect/>
          </a:stretch>
        </p:blipFill>
        <p:spPr>
          <a:xfrm>
            <a:off x="4343401" y="1905001"/>
            <a:ext cx="4379971" cy="2801144"/>
          </a:xfrm>
        </p:spPr>
      </p:pic>
      <p:sp>
        <p:nvSpPr>
          <p:cNvPr id="4" name="Text Placeholder 3"/>
          <p:cNvSpPr>
            <a:spLocks noGrp="1"/>
          </p:cNvSpPr>
          <p:nvPr>
            <p:ph type="body" sz="half" idx="2"/>
          </p:nvPr>
        </p:nvSpPr>
        <p:spPr>
          <a:xfrm>
            <a:off x="457200" y="838201"/>
            <a:ext cx="3733800" cy="5287963"/>
          </a:xfrm>
        </p:spPr>
        <p:txBody>
          <a:bodyPr>
            <a:normAutofit fontScale="77500" lnSpcReduction="20000"/>
          </a:bodyPr>
          <a:lstStyle/>
          <a:p>
            <a:r>
              <a:rPr lang="en-US" dirty="0" smtClean="0"/>
              <a:t>by </a:t>
            </a:r>
            <a:r>
              <a:rPr lang="en-US" dirty="0" err="1" smtClean="0"/>
              <a:t>Mumia</a:t>
            </a:r>
            <a:r>
              <a:rPr lang="en-US" dirty="0" smtClean="0"/>
              <a:t> Abu-Jamal </a:t>
            </a:r>
          </a:p>
          <a:p>
            <a:endParaRPr lang="en-US" dirty="0" smtClean="0"/>
          </a:p>
          <a:p>
            <a:r>
              <a:rPr lang="en-US" dirty="0" smtClean="0"/>
              <a:t>At the tender age of seventeen a youth named Gary Graham was faced with a terrifying reality. The state of Texas and Harris county district attorney picked him as another expendable black life form; a black youth to feed to the death machine. In a case of murder, where neither fingerprints nor ballistics nor any credible evidence points to any notion of guilt, Gary Graham faces a legal murder. </a:t>
            </a:r>
          </a:p>
          <a:p>
            <a:r>
              <a:rPr lang="en-US" dirty="0" smtClean="0"/>
              <a:t>Over half his life spent in hellish and harsh Texas death cells, Gary Graham has grown into the man now known as </a:t>
            </a:r>
            <a:r>
              <a:rPr lang="en-US" dirty="0" err="1" smtClean="0"/>
              <a:t>Shaka</a:t>
            </a:r>
            <a:r>
              <a:rPr lang="en-US" dirty="0" smtClean="0"/>
              <a:t> </a:t>
            </a:r>
            <a:r>
              <a:rPr lang="en-US" dirty="0" err="1" smtClean="0"/>
              <a:t>Sankofa</a:t>
            </a:r>
            <a:r>
              <a:rPr lang="en-US" dirty="0" smtClean="0"/>
              <a:t>, a young man who is deeply conscious of his individual and collective self and of his place in history. </a:t>
            </a:r>
          </a:p>
          <a:p>
            <a:r>
              <a:rPr lang="en-US" dirty="0" smtClean="0"/>
              <a:t>If there is a crime for which Bloody Texas seeks his death it is this: it is a crime in a racist nation for a black youth to be conscious and thinking in political and collective terms. For </a:t>
            </a:r>
            <a:r>
              <a:rPr lang="en-US" dirty="0" err="1" smtClean="0"/>
              <a:t>Shaka</a:t>
            </a:r>
            <a:r>
              <a:rPr lang="en-US" dirty="0" smtClean="0"/>
              <a:t> </a:t>
            </a:r>
            <a:r>
              <a:rPr lang="en-US" dirty="0" err="1" smtClean="0"/>
              <a:t>Sankofa</a:t>
            </a:r>
            <a:r>
              <a:rPr lang="en-US" dirty="0" smtClean="0"/>
              <a:t> innocence is not enough. The state and federal judiciary have, it is true, provided oceans of process, but not an iota of justice. His life, and the life of thousands of young men and women like him were expendable at birth not just at trial. Why should it be otherwise before the lily white and wealthy appeals courts? </a:t>
            </a:r>
          </a:p>
          <a:p>
            <a:r>
              <a:rPr lang="en-US" dirty="0" smtClean="0"/>
              <a:t>The </a:t>
            </a:r>
            <a:r>
              <a:rPr lang="en-US" dirty="0" err="1" smtClean="0"/>
              <a:t>Sankofa</a:t>
            </a:r>
            <a:r>
              <a:rPr lang="en-US" dirty="0" smtClean="0"/>
              <a:t> case presents a challenge to all of us, not just those of us who steadfastly oppose the death penalty, but for those of us who say we believe in fundamental fairness and basic human rights. Under the terms of international human rights pacts (to which the United States is a party) the execution of a person who is a juvenile when the alleged crime occurred is a violation of international law. But the American Empire sneers at international law. </a:t>
            </a:r>
          </a:p>
          <a:p>
            <a:r>
              <a:rPr lang="en-US" dirty="0" smtClean="0"/>
              <a:t>It is necessary to mobilize unsparing protests and stiff resistance to the death machine to bring about what should be our obvious goal: the life and freedom of </a:t>
            </a:r>
            <a:r>
              <a:rPr lang="en-US" dirty="0" err="1" smtClean="0"/>
              <a:t>Shaka</a:t>
            </a:r>
            <a:r>
              <a:rPr lang="en-US" dirty="0" smtClean="0"/>
              <a:t> </a:t>
            </a:r>
            <a:r>
              <a:rPr lang="en-US" dirty="0" err="1" smtClean="0"/>
              <a:t>Sankofa</a:t>
            </a:r>
            <a:r>
              <a:rPr lang="en-US" dirty="0" smtClean="0"/>
              <a:t>. </a:t>
            </a:r>
          </a:p>
          <a:p>
            <a:r>
              <a:rPr lang="en-US" dirty="0" smtClean="0"/>
              <a:t>5/5/00 </a:t>
            </a:r>
          </a:p>
          <a:p>
            <a:endParaRPr lang="en-US" dirty="0" smtClean="0"/>
          </a:p>
          <a:p>
            <a:r>
              <a:rPr lang="en-US" dirty="0" smtClean="0"/>
              <a:t>©MAJ 2000 </a:t>
            </a:r>
          </a:p>
          <a:p>
            <a:endParaRPr lang="en-US" dirty="0"/>
          </a:p>
        </p:txBody>
      </p:sp>
      <p:sp>
        <p:nvSpPr>
          <p:cNvPr id="6" name="TextBox 5"/>
          <p:cNvSpPr txBox="1"/>
          <p:nvPr/>
        </p:nvSpPr>
        <p:spPr>
          <a:xfrm>
            <a:off x="4343400" y="4876800"/>
            <a:ext cx="4343400" cy="553998"/>
          </a:xfrm>
          <a:prstGeom prst="rect">
            <a:avLst/>
          </a:prstGeom>
          <a:noFill/>
        </p:spPr>
        <p:txBody>
          <a:bodyPr wrap="square" rtlCol="0">
            <a:spAutoFit/>
          </a:bodyPr>
          <a:lstStyle/>
          <a:p>
            <a:pPr algn="ctr"/>
            <a:r>
              <a:rPr lang="en-US" dirty="0" smtClean="0"/>
              <a:t>Gary Graham aka </a:t>
            </a:r>
            <a:r>
              <a:rPr lang="en-US" dirty="0" err="1" smtClean="0"/>
              <a:t>Shaka</a:t>
            </a:r>
            <a:r>
              <a:rPr lang="en-US" dirty="0" smtClean="0"/>
              <a:t> </a:t>
            </a:r>
            <a:r>
              <a:rPr lang="en-US" dirty="0" err="1" smtClean="0"/>
              <a:t>Sankofa</a:t>
            </a:r>
            <a:endParaRPr lang="en-US" dirty="0" smtClean="0"/>
          </a:p>
          <a:p>
            <a:pPr algn="ctr"/>
            <a:r>
              <a:rPr lang="en-US" sz="1200" dirty="0"/>
              <a:t>September 5, 1963 – June 22, 2000</a:t>
            </a:r>
          </a:p>
        </p:txBody>
      </p:sp>
    </p:spTree>
  </p:cSld>
  <p:clrMapOvr>
    <a:masterClrMapping/>
  </p:clrMapOvr>
  <p:transition advTm="5632"/>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 y="0"/>
            <a:ext cx="6019800" cy="533401"/>
          </a:xfrm>
        </p:spPr>
        <p:txBody>
          <a:bodyPr>
            <a:normAutofit/>
          </a:bodyPr>
          <a:lstStyle/>
          <a:p>
            <a:r>
              <a:rPr lang="en-US" dirty="0" smtClean="0"/>
              <a:t>STOP THE EXECUTION OF FRANCES NEWTON!</a:t>
            </a:r>
            <a:endParaRPr lang="en-US" dirty="0"/>
          </a:p>
        </p:txBody>
      </p:sp>
      <p:pic>
        <p:nvPicPr>
          <p:cNvPr id="5" name="Content Placeholder 4" descr="pols_feature-31319[1].jpg"/>
          <p:cNvPicPr>
            <a:picLocks noGrp="1" noChangeAspect="1"/>
          </p:cNvPicPr>
          <p:nvPr>
            <p:ph idx="1"/>
          </p:nvPr>
        </p:nvPicPr>
        <p:blipFill>
          <a:blip r:embed="rId3" cstate="print"/>
          <a:stretch>
            <a:fillRect/>
          </a:stretch>
        </p:blipFill>
        <p:spPr>
          <a:xfrm>
            <a:off x="4191000" y="1219200"/>
            <a:ext cx="4648200" cy="3200400"/>
          </a:xfrm>
        </p:spPr>
      </p:pic>
      <p:sp>
        <p:nvSpPr>
          <p:cNvPr id="4" name="Text Placeholder 3"/>
          <p:cNvSpPr>
            <a:spLocks noGrp="1"/>
          </p:cNvSpPr>
          <p:nvPr>
            <p:ph type="body" sz="half" idx="2"/>
          </p:nvPr>
        </p:nvSpPr>
        <p:spPr>
          <a:xfrm>
            <a:off x="38100" y="779621"/>
            <a:ext cx="4038600" cy="6078379"/>
          </a:xfrm>
        </p:spPr>
        <p:txBody>
          <a:bodyPr>
            <a:normAutofit fontScale="47500" lnSpcReduction="20000"/>
          </a:bodyPr>
          <a:lstStyle/>
          <a:p>
            <a:r>
              <a:rPr lang="en-US" dirty="0" smtClean="0"/>
              <a:t/>
            </a:r>
            <a:br>
              <a:rPr lang="en-US" dirty="0" smtClean="0"/>
            </a:br>
            <a:r>
              <a:rPr lang="en-US" dirty="0" smtClean="0"/>
              <a:t/>
            </a:r>
            <a:br>
              <a:rPr lang="en-US" dirty="0" smtClean="0"/>
            </a:br>
            <a:r>
              <a:rPr lang="en-US" dirty="0" smtClean="0"/>
              <a:t>If the state of Texas has its way, Frances Newton will be dead within hours of these words being written; killed by Texas during a legalized lynching. </a:t>
            </a:r>
            <a:br>
              <a:rPr lang="en-US" dirty="0" smtClean="0"/>
            </a:br>
            <a:r>
              <a:rPr lang="en-US" dirty="0" smtClean="0"/>
              <a:t/>
            </a:r>
            <a:br>
              <a:rPr lang="en-US" dirty="0" smtClean="0"/>
            </a:br>
            <a:r>
              <a:rPr lang="en-US" dirty="0" smtClean="0"/>
              <a:t>If this execution goes forward, it'll be the first time an African-American woman was executed in Texas since 1854, when an enslaved Black woman named Lucy was hanged in the coastal port city of Galveston. </a:t>
            </a:r>
            <a:br>
              <a:rPr lang="en-US" dirty="0" smtClean="0"/>
            </a:br>
            <a:r>
              <a:rPr lang="en-US" dirty="0" smtClean="0"/>
              <a:t/>
            </a:r>
            <a:br>
              <a:rPr lang="en-US" dirty="0" smtClean="0"/>
            </a:br>
            <a:r>
              <a:rPr lang="en-US" dirty="0" smtClean="0"/>
              <a:t>Her family and supporters are raising her case to try to stay the execution, and hopefully, regain her freedom. </a:t>
            </a:r>
            <a:br>
              <a:rPr lang="en-US" dirty="0" smtClean="0"/>
            </a:br>
            <a:r>
              <a:rPr lang="en-US" dirty="0" smtClean="0"/>
              <a:t/>
            </a:r>
            <a:br>
              <a:rPr lang="en-US" dirty="0" smtClean="0"/>
            </a:br>
            <a:r>
              <a:rPr lang="en-US" dirty="0" smtClean="0"/>
              <a:t>Frances Newton was convicted in the 1988 killings of her husband and two children. </a:t>
            </a:r>
            <a:br>
              <a:rPr lang="en-US" dirty="0" smtClean="0"/>
            </a:br>
            <a:r>
              <a:rPr lang="en-US" dirty="0" smtClean="0"/>
              <a:t/>
            </a:r>
            <a:br>
              <a:rPr lang="en-US" dirty="0" smtClean="0"/>
            </a:br>
            <a:r>
              <a:rPr lang="en-US" dirty="0" smtClean="0"/>
              <a:t>According to published reports, a Houston D.A. admitted that another weapon was involved in the killings. Her family and supporters hope this new evidence will open up the case. </a:t>
            </a:r>
            <a:br>
              <a:rPr lang="en-US" dirty="0" smtClean="0"/>
            </a:br>
            <a:r>
              <a:rPr lang="en-US" dirty="0" smtClean="0"/>
              <a:t/>
            </a:r>
            <a:br>
              <a:rPr lang="en-US" dirty="0" smtClean="0"/>
            </a:br>
            <a:r>
              <a:rPr lang="en-US" dirty="0" smtClean="0"/>
              <a:t>Newton, because of insufficient funds, was assigned a court-appointed attorney named Ron Mock, a man who has had so many clients sent to death row, that an entire wing of the unit was known as 'Mock Wing', for the sixteen souls he represented at capital trials. Among his clientele was Black nationalist, </a:t>
            </a:r>
            <a:r>
              <a:rPr lang="en-US" dirty="0" err="1" smtClean="0"/>
              <a:t>Shaka</a:t>
            </a:r>
            <a:r>
              <a:rPr lang="en-US" dirty="0" smtClean="0"/>
              <a:t> </a:t>
            </a:r>
            <a:r>
              <a:rPr lang="en-US" dirty="0" err="1" smtClean="0"/>
              <a:t>Sankofa</a:t>
            </a:r>
            <a:r>
              <a:rPr lang="en-US" dirty="0" smtClean="0"/>
              <a:t>, who was executed by Texas in 2000. </a:t>
            </a:r>
            <a:br>
              <a:rPr lang="en-US" dirty="0" smtClean="0"/>
            </a:br>
            <a:r>
              <a:rPr lang="en-US" dirty="0" smtClean="0"/>
              <a:t/>
            </a:r>
            <a:br>
              <a:rPr lang="en-US" dirty="0" smtClean="0"/>
            </a:br>
            <a:r>
              <a:rPr lang="en-US" dirty="0" smtClean="0"/>
              <a:t>Of that number, only four are alive today. </a:t>
            </a:r>
            <a:br>
              <a:rPr lang="en-US" dirty="0" smtClean="0"/>
            </a:br>
            <a:r>
              <a:rPr lang="en-US" dirty="0" smtClean="0"/>
              <a:t/>
            </a:r>
            <a:br>
              <a:rPr lang="en-US" dirty="0" smtClean="0"/>
            </a:br>
            <a:r>
              <a:rPr lang="en-US" dirty="0" smtClean="0"/>
              <a:t>When Newton's family raised funds for private counsel, the court refused to allow Mr. Mock to withdraw, and Frances Newton was stuck with a lawyer considered among the least competent in the Houston region. </a:t>
            </a:r>
            <a:br>
              <a:rPr lang="en-US" dirty="0" smtClean="0"/>
            </a:br>
            <a:r>
              <a:rPr lang="en-US" dirty="0" smtClean="0"/>
              <a:t/>
            </a:r>
            <a:br>
              <a:rPr lang="en-US" dirty="0" smtClean="0"/>
            </a:br>
            <a:r>
              <a:rPr lang="en-US" dirty="0" smtClean="0"/>
              <a:t>An impressive group of supporters for her commutation, release or retrial has assembled in the last few weeks. Among them are the Texas and Austin NAACP, the ACLU, former U.S. Attorney General Ramsey Clark, the President of the American Bar Association, the Texas Civil Rights Project, the Texas Publishers Assn., and other groups and prominent individuals, have spoken out in her support. </a:t>
            </a:r>
            <a:br>
              <a:rPr lang="en-US" dirty="0" smtClean="0"/>
            </a:br>
            <a:r>
              <a:rPr lang="en-US" dirty="0" smtClean="0"/>
              <a:t/>
            </a:r>
            <a:br>
              <a:rPr lang="en-US" dirty="0" smtClean="0"/>
            </a:br>
            <a:r>
              <a:rPr lang="en-US" dirty="0" smtClean="0"/>
              <a:t>Michael Greco, President of the American Bar Association, wrote (in part): </a:t>
            </a:r>
            <a:br>
              <a:rPr lang="en-US" dirty="0" smtClean="0"/>
            </a:br>
            <a:r>
              <a:rPr lang="en-US" dirty="0" smtClean="0"/>
              <a:t/>
            </a:r>
            <a:br>
              <a:rPr lang="en-US" dirty="0" smtClean="0"/>
            </a:br>
            <a:r>
              <a:rPr lang="en-US" dirty="0" smtClean="0"/>
              <a:t>"...[S]</a:t>
            </a:r>
            <a:r>
              <a:rPr lang="en-US" dirty="0" err="1" smtClean="0"/>
              <a:t>ignificant</a:t>
            </a:r>
            <a:r>
              <a:rPr lang="en-US" dirty="0" smtClean="0"/>
              <a:t> and compelling new evidence ... has not yet been evaluated by the Texas courts ... This evidence was not discovered earlier because of the negligence of her appointed lawyer ... He *did no investigation whatsoever*, and therefore, did not place before the jury the evidence that now casts doubt on Ms. Newton's involvement in this crime ..." </a:t>
            </a:r>
            <a:br>
              <a:rPr lang="en-US" dirty="0" smtClean="0"/>
            </a:br>
            <a:r>
              <a:rPr lang="en-US" dirty="0" smtClean="0"/>
              <a:t/>
            </a:r>
            <a:br>
              <a:rPr lang="en-US" dirty="0" smtClean="0"/>
            </a:br>
            <a:r>
              <a:rPr lang="en-US" dirty="0" smtClean="0"/>
              <a:t>Former U.S. Attorney General Ramsey Clark, in a letter to the U.S. President, Texas Gov. Rick Perry, and the state's Pardon's Board, wrote (in part): </a:t>
            </a:r>
            <a:br>
              <a:rPr lang="en-US" dirty="0" smtClean="0"/>
            </a:br>
            <a:r>
              <a:rPr lang="en-US" dirty="0" smtClean="0"/>
              <a:t/>
            </a:r>
            <a:br>
              <a:rPr lang="en-US" dirty="0" smtClean="0"/>
            </a:br>
            <a:r>
              <a:rPr lang="en-US" dirty="0" smtClean="0"/>
              <a:t>"Evidence not presented at trial, but now known to have existed, would have caused an acquittal. Her trial attorney was not competent and can no longer appear in death cases, but too late for her. A person of financial means would never have been convicted and probably never even tried in such a case." </a:t>
            </a:r>
            <a:br>
              <a:rPr lang="en-US" dirty="0" smtClean="0"/>
            </a:br>
            <a:r>
              <a:rPr lang="en-US" dirty="0" smtClean="0"/>
              <a:t/>
            </a:r>
            <a:br>
              <a:rPr lang="en-US" dirty="0" smtClean="0"/>
            </a:br>
            <a:r>
              <a:rPr lang="en-US" dirty="0" smtClean="0"/>
              <a:t>Former comedian and present civil rights activist, Dick Gregory, didn't speak of legality, but of morality when he said: </a:t>
            </a:r>
            <a:br>
              <a:rPr lang="en-US" dirty="0" smtClean="0"/>
            </a:br>
            <a:r>
              <a:rPr lang="en-US" dirty="0" smtClean="0"/>
              <a:t/>
            </a:r>
            <a:br>
              <a:rPr lang="en-US" dirty="0" smtClean="0"/>
            </a:br>
            <a:r>
              <a:rPr lang="en-US" dirty="0" smtClean="0"/>
              <a:t>"They're going to kill her, and you so-called righteous people are going to sit back and let it happen!" </a:t>
            </a:r>
            <a:br>
              <a:rPr lang="en-US" dirty="0" smtClean="0"/>
            </a:br>
            <a:r>
              <a:rPr lang="en-US" dirty="0" smtClean="0"/>
              <a:t/>
            </a:r>
            <a:br>
              <a:rPr lang="en-US" dirty="0" smtClean="0"/>
            </a:br>
            <a:r>
              <a:rPr lang="en-US" dirty="0" smtClean="0"/>
              <a:t>Her spirited supporters have assembled a website (www.freefrances.org) where statements of support are popping up from all over the nation. </a:t>
            </a:r>
            <a:br>
              <a:rPr lang="en-US" dirty="0" smtClean="0"/>
            </a:br>
            <a:r>
              <a:rPr lang="en-US" dirty="0" smtClean="0"/>
              <a:t/>
            </a:r>
            <a:br>
              <a:rPr lang="en-US" dirty="0" smtClean="0"/>
            </a:br>
            <a:r>
              <a:rPr lang="en-US" dirty="0" smtClean="0"/>
              <a:t>As of this writing, a two-part commutation petition is before the Governor of Texas and the Board of Pardons and Parole. </a:t>
            </a:r>
            <a:br>
              <a:rPr lang="en-US" dirty="0" smtClean="0"/>
            </a:br>
            <a:r>
              <a:rPr lang="en-US" dirty="0" smtClean="0"/>
              <a:t/>
            </a:r>
            <a:br>
              <a:rPr lang="en-US" dirty="0" smtClean="0"/>
            </a:br>
            <a:r>
              <a:rPr lang="en-US" dirty="0" smtClean="0"/>
              <a:t>The struggle for her life, and her freedom continues, as the clock chimes down. </a:t>
            </a:r>
            <a:br>
              <a:rPr lang="en-US" dirty="0" smtClean="0"/>
            </a:br>
            <a:r>
              <a:rPr lang="en-US" dirty="0" smtClean="0"/>
              <a:t/>
            </a:r>
            <a:br>
              <a:rPr lang="en-US" dirty="0" smtClean="0"/>
            </a:br>
            <a:r>
              <a:rPr lang="en-US" dirty="0" smtClean="0"/>
              <a:t>A review of documents from the case, and affidavits attached point strongly towards her innocence of the crimes which sent her to the Mock Wing of Death Row in Texas. </a:t>
            </a:r>
            <a:br>
              <a:rPr lang="en-US" dirty="0" smtClean="0"/>
            </a:br>
            <a:r>
              <a:rPr lang="en-US" dirty="0" smtClean="0"/>
              <a:t/>
            </a:r>
            <a:br>
              <a:rPr lang="en-US" dirty="0" smtClean="0"/>
            </a:br>
            <a:r>
              <a:rPr lang="en-US" dirty="0" smtClean="0"/>
              <a:t>As the struggle gains steam, we hope she and her family will prevail. </a:t>
            </a:r>
            <a:br>
              <a:rPr lang="en-US" dirty="0" smtClean="0"/>
            </a:br>
            <a:r>
              <a:rPr lang="en-US" dirty="0" smtClean="0"/>
              <a:t/>
            </a:r>
            <a:br>
              <a:rPr lang="en-US" dirty="0" smtClean="0"/>
            </a:br>
            <a:r>
              <a:rPr lang="en-US" dirty="0" smtClean="0"/>
              <a:t>© 2005</a:t>
            </a:r>
            <a:endParaRPr lang="en-US" dirty="0"/>
          </a:p>
        </p:txBody>
      </p:sp>
      <p:sp>
        <p:nvSpPr>
          <p:cNvPr id="6" name="TextBox 5"/>
          <p:cNvSpPr txBox="1"/>
          <p:nvPr/>
        </p:nvSpPr>
        <p:spPr>
          <a:xfrm>
            <a:off x="4191000" y="4434769"/>
            <a:ext cx="4572000" cy="584775"/>
          </a:xfrm>
          <a:prstGeom prst="rect">
            <a:avLst/>
          </a:prstGeom>
          <a:noFill/>
        </p:spPr>
        <p:txBody>
          <a:bodyPr wrap="square" rtlCol="0">
            <a:spAutoFit/>
          </a:bodyPr>
          <a:lstStyle/>
          <a:p>
            <a:pPr algn="ctr"/>
            <a:r>
              <a:rPr lang="en-US" dirty="0" smtClean="0"/>
              <a:t>            Frances Newton </a:t>
            </a:r>
            <a:endParaRPr lang="en-US" dirty="0"/>
          </a:p>
          <a:p>
            <a:pPr algn="ctr"/>
            <a:r>
              <a:rPr lang="en-US" sz="1400" dirty="0" smtClean="0"/>
              <a:t>          April </a:t>
            </a:r>
            <a:r>
              <a:rPr lang="en-US" sz="1400" dirty="0"/>
              <a:t>12, 1965 – September 14, 2005</a:t>
            </a:r>
            <a:endParaRPr lang="en-US" sz="1400" dirty="0" smtClean="0"/>
          </a:p>
        </p:txBody>
      </p:sp>
      <p:sp>
        <p:nvSpPr>
          <p:cNvPr id="7" name="Rectangle 6"/>
          <p:cNvSpPr/>
          <p:nvPr/>
        </p:nvSpPr>
        <p:spPr>
          <a:xfrm>
            <a:off x="12700" y="533400"/>
            <a:ext cx="4648200" cy="246221"/>
          </a:xfrm>
          <a:prstGeom prst="rect">
            <a:avLst/>
          </a:prstGeom>
        </p:spPr>
        <p:txBody>
          <a:bodyPr wrap="square">
            <a:spAutoFit/>
          </a:bodyPr>
          <a:lstStyle/>
          <a:p>
            <a:r>
              <a:rPr lang="en-US" sz="1000" dirty="0" err="1" smtClean="0"/>
              <a:t>Mumia</a:t>
            </a:r>
            <a:r>
              <a:rPr lang="en-US" sz="1000" dirty="0" smtClean="0"/>
              <a:t> Abu Jamal [Col. Writ. 9/13/05]  </a:t>
            </a:r>
            <a:endParaRPr lang="en-US" sz="1000" dirty="0"/>
          </a:p>
        </p:txBody>
      </p:sp>
      <p:sp>
        <p:nvSpPr>
          <p:cNvPr id="8" name="TextBox 7"/>
          <p:cNvSpPr txBox="1"/>
          <p:nvPr/>
        </p:nvSpPr>
        <p:spPr>
          <a:xfrm>
            <a:off x="6172202" y="6477001"/>
            <a:ext cx="2736647" cy="246221"/>
          </a:xfrm>
          <a:prstGeom prst="rect">
            <a:avLst/>
          </a:prstGeom>
          <a:noFill/>
        </p:spPr>
        <p:txBody>
          <a:bodyPr wrap="none" rtlCol="0">
            <a:spAutoFit/>
          </a:bodyPr>
          <a:lstStyle/>
          <a:p>
            <a:r>
              <a:rPr lang="en-US" sz="1000" dirty="0" smtClean="0"/>
              <a:t>http://www.prisonradio.org/francesNewton.htm</a:t>
            </a:r>
            <a:endParaRPr lang="en-US" sz="1000" dirty="0"/>
          </a:p>
        </p:txBody>
      </p:sp>
    </p:spTree>
  </p:cSld>
  <p:clrMapOvr>
    <a:masterClrMapping/>
  </p:clrMapOvr>
  <p:transition advTm="5429"/>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62" y="22654"/>
            <a:ext cx="5410199" cy="739346"/>
          </a:xfrm>
        </p:spPr>
        <p:txBody>
          <a:bodyPr>
            <a:normAutofit fontScale="90000"/>
          </a:bodyPr>
          <a:lstStyle/>
          <a:p>
            <a:r>
              <a:rPr lang="en-US" sz="1600" dirty="0" smtClean="0"/>
              <a:t>TOOKIE: from chaos to consciousness</a:t>
            </a:r>
            <a:br>
              <a:rPr lang="en-US" sz="1600" dirty="0" smtClean="0"/>
            </a:br>
            <a:r>
              <a:rPr lang="en-US" sz="1300" dirty="0" smtClean="0"/>
              <a:t>by </a:t>
            </a:r>
            <a:r>
              <a:rPr lang="en-US" sz="1300" dirty="0" err="1" smtClean="0"/>
              <a:t>Mumia</a:t>
            </a:r>
            <a:r>
              <a:rPr lang="en-US" sz="1300" dirty="0" smtClean="0"/>
              <a:t> Abu Jamal</a:t>
            </a:r>
            <a:r>
              <a:rPr lang="en-US" dirty="0" smtClean="0"/>
              <a:t/>
            </a:r>
            <a:br>
              <a:rPr lang="en-US" dirty="0" smtClean="0"/>
            </a:br>
            <a:endParaRPr lang="en-US" dirty="0"/>
          </a:p>
        </p:txBody>
      </p:sp>
      <p:sp>
        <p:nvSpPr>
          <p:cNvPr id="4" name="Text Placeholder 3"/>
          <p:cNvSpPr>
            <a:spLocks noGrp="1"/>
          </p:cNvSpPr>
          <p:nvPr>
            <p:ph type="body" sz="half" idx="2"/>
          </p:nvPr>
        </p:nvSpPr>
        <p:spPr>
          <a:xfrm>
            <a:off x="152400" y="457200"/>
            <a:ext cx="4495800" cy="6229142"/>
          </a:xfrm>
        </p:spPr>
        <p:txBody>
          <a:bodyPr>
            <a:normAutofit fontScale="55000" lnSpcReduction="20000"/>
          </a:bodyPr>
          <a:lstStyle/>
          <a:p>
            <a:r>
              <a:rPr lang="en-US" dirty="0" smtClean="0"/>
              <a:t/>
            </a:r>
            <a:br>
              <a:rPr lang="en-US" dirty="0" smtClean="0"/>
            </a:br>
            <a:endParaRPr lang="en-US" dirty="0" smtClean="0"/>
          </a:p>
          <a:p>
            <a:r>
              <a:rPr lang="en-US" dirty="0" smtClean="0"/>
              <a:t>The name Stanley Tookie Williams, is both famous and infamous.</a:t>
            </a:r>
          </a:p>
          <a:p>
            <a:r>
              <a:rPr lang="en-US" dirty="0" smtClean="0"/>
              <a:t>Infamous because of his multiple murder convictions in California, which led him to Death Row; Famous because of his works while there, and the growing movement to spare his life, and perhaps achieve his freedom from California’s notorious San Quentin prison.</a:t>
            </a:r>
          </a:p>
          <a:p>
            <a:r>
              <a:rPr lang="en-US" dirty="0" smtClean="0"/>
              <a:t>Those works include the writing of several, award-winning anti-gang and anti-violence books, many of them written especially for young folks, which have turned many away from the perils and pitfalls of gang life.</a:t>
            </a:r>
          </a:p>
          <a:p>
            <a:r>
              <a:rPr lang="en-US" dirty="0" smtClean="0"/>
              <a:t>They respond to Tookie, because they know that he knows what he’s talking about. Tookie is one of the founders of the </a:t>
            </a:r>
            <a:r>
              <a:rPr lang="en-US" dirty="0" err="1" smtClean="0"/>
              <a:t>Crips</a:t>
            </a:r>
            <a:r>
              <a:rPr lang="en-US" dirty="0" smtClean="0"/>
              <a:t> gang, which has spread all across the nation. As one of the founders of </a:t>
            </a:r>
            <a:r>
              <a:rPr lang="en-US" dirty="0" err="1" smtClean="0"/>
              <a:t>Cripdom</a:t>
            </a:r>
            <a:r>
              <a:rPr lang="en-US" dirty="0" smtClean="0"/>
              <a:t>, his words have a resonance that others, either in government or the church, simply can’t match.</a:t>
            </a:r>
          </a:p>
          <a:p>
            <a:r>
              <a:rPr lang="en-US" dirty="0" smtClean="0"/>
              <a:t>Tookie’s life example is also known to us through the acting of the Oscar-winning Jamie Foxx, who portrayed the muscular former gangbanger in a </a:t>
            </a:r>
            <a:r>
              <a:rPr lang="en-US" dirty="0" err="1" smtClean="0"/>
              <a:t>tele</a:t>
            </a:r>
            <a:r>
              <a:rPr lang="en-US" dirty="0" smtClean="0"/>
              <a:t>-drama called, “Redemption”. Foxx, the man and celebrity has joined the call to California’s Governor, fellow actor Arnold Schwarzenegger, to commute his death sentences to life. Just recently, Foxx was joined by his fellow actor, Will Smith, and rapper Snoop </a:t>
            </a:r>
            <a:r>
              <a:rPr lang="en-US" dirty="0" err="1" smtClean="0"/>
              <a:t>Dogg</a:t>
            </a:r>
            <a:r>
              <a:rPr lang="en-US" dirty="0" smtClean="0"/>
              <a:t>, who has echoed Foxx’s call.</a:t>
            </a:r>
          </a:p>
          <a:p>
            <a:r>
              <a:rPr lang="en-US" dirty="0" smtClean="0"/>
              <a:t>Several months ago, the anti-death penalty publication, *The New Abolitionist* (published by the Chicago-based Campaign to End the Death Penalty) published a brief letter from Tookie in which he addressed the issues of both his innocence and his sincerity. He wrote:</a:t>
            </a:r>
          </a:p>
          <a:p>
            <a:r>
              <a:rPr lang="en-US" dirty="0" smtClean="0"/>
              <a:t>"My detractors in the media and elsewhere have questioned my redemption. Their doubt is driven largely by my open apology (....at http://www.tookie.com) to Black folks and others who might have been offended by the fact that I helped create the </a:t>
            </a:r>
            <a:r>
              <a:rPr lang="en-US" dirty="0" err="1" smtClean="0"/>
              <a:t>Crips</a:t>
            </a:r>
            <a:r>
              <a:rPr lang="en-US" dirty="0" smtClean="0"/>
              <a:t> youth gang in Los Angeles 34 years ago. My detractors argue that I could not be redeemed because I have not apologized to the family members of the victims that I was convicted of killing.</a:t>
            </a:r>
          </a:p>
          <a:p>
            <a:r>
              <a:rPr lang="en-US" dirty="0" smtClean="0"/>
              <a:t>"But please allow me to clarify. I will never apologize for capital crimes that I did not commit -- not even to save my life. And I did not commit the crimes for which I was sentenced to be executed by the State of California.</a:t>
            </a:r>
          </a:p>
          <a:p>
            <a:r>
              <a:rPr lang="en-US" dirty="0" smtClean="0"/>
              <a:t>"Being a condemned prisoner, I am viewed among the least able to qualify as a promoter of redemption and of peace. But the most wretched among society can be redeemed, find peace and reach out to others to lift them up. Redemption cannot be faked or intellectualized. It must be subjective, experienced, and shared. In the past redemption was an alien concept to me. But from 1988 to 1994, while I lived in solitary confinement, I embarked on a transitional path toward redemption. I underwent years of education, soul-searching, edification, spiritual cultivation, and fighting to transcend my inner demons.</a:t>
            </a:r>
          </a:p>
          <a:p>
            <a:r>
              <a:rPr lang="en-US" dirty="0" smtClean="0"/>
              <a:t>"Subsequently, the redeeming process for me symbolized the end of a bad beginning--and a new start.” [From: *The New Abolitionist*, Aug. '05, p. 2]</a:t>
            </a:r>
          </a:p>
          <a:p>
            <a:r>
              <a:rPr lang="en-US" dirty="0" smtClean="0"/>
              <a:t>Stanley 'Tookie' Williams has been nominated several times for the prestigious Nobel Peace Prize, for his work in support of street peace, and in anti-gang efforts. He has written nine anti-gang and anti-violence books, and created the Internet Project for Street Peace, which connects youth globally in support of that end.</a:t>
            </a:r>
          </a:p>
          <a:p>
            <a:r>
              <a:rPr lang="en-US" dirty="0" smtClean="0"/>
              <a:t>That said, Tookie has a date with death: December 13, 2005!</a:t>
            </a:r>
          </a:p>
          <a:p>
            <a:r>
              <a:rPr lang="en-US" dirty="0" smtClean="0"/>
              <a:t>What makes Tookie’s case doubly disturbing is that the State played fast and loose with jury selection, by kicking off 3 potential Black jurors, resulting in a virtually all-white jury to decide both his guilt and whether he should live or die (there were 10 Caucasians; 1 Filipino and 1 Latino).</a:t>
            </a:r>
          </a:p>
          <a:p>
            <a:r>
              <a:rPr lang="en-US" dirty="0" smtClean="0"/>
              <a:t>Is racial jury-rigging a 'minor' thing?</a:t>
            </a:r>
          </a:p>
          <a:p>
            <a:r>
              <a:rPr lang="en-US" dirty="0" smtClean="0"/>
              <a:t>Just recently, in Philadelphia, a man who had been on Death Row for over a decade, for multiple murders, had his retrial. His original conviction was tossed because of a violation of the *Batson* rule (which forbids the removal of Black jurors). A racially mixed jury acquitted him of *all* charges.</a:t>
            </a:r>
          </a:p>
          <a:p>
            <a:r>
              <a:rPr lang="en-US" dirty="0" smtClean="0"/>
              <a:t>It can be said that Tookie didn’t receive a fair trial, by any standard. How can he then face death?</a:t>
            </a:r>
          </a:p>
          <a:p>
            <a:r>
              <a:rPr lang="en-US" dirty="0" smtClean="0"/>
              <a:t>The death penalty has been losing steam for years, largely because of cases which were 'won' by unfairness.</a:t>
            </a:r>
          </a:p>
          <a:p>
            <a:r>
              <a:rPr lang="en-US" dirty="0" smtClean="0"/>
              <a:t>With the support of the people, that may be ending, as the fight for the life of Tookie begins!</a:t>
            </a:r>
            <a:endParaRPr lang="en-US" dirty="0"/>
          </a:p>
        </p:txBody>
      </p:sp>
      <p:sp>
        <p:nvSpPr>
          <p:cNvPr id="6" name="TextBox 5"/>
          <p:cNvSpPr txBox="1"/>
          <p:nvPr/>
        </p:nvSpPr>
        <p:spPr>
          <a:xfrm>
            <a:off x="5562602" y="4081272"/>
            <a:ext cx="2787943" cy="553998"/>
          </a:xfrm>
          <a:prstGeom prst="rect">
            <a:avLst/>
          </a:prstGeom>
          <a:noFill/>
        </p:spPr>
        <p:txBody>
          <a:bodyPr wrap="none" rtlCol="0">
            <a:spAutoFit/>
          </a:bodyPr>
          <a:lstStyle/>
          <a:p>
            <a:pPr algn="ctr"/>
            <a:r>
              <a:rPr lang="en-US" dirty="0" smtClean="0"/>
              <a:t>Stanley Tookie Williams</a:t>
            </a:r>
          </a:p>
          <a:p>
            <a:pPr algn="ctr"/>
            <a:r>
              <a:rPr lang="en-US" sz="1200" dirty="0"/>
              <a:t>December 29, 1953 – December 13, 2005</a:t>
            </a:r>
          </a:p>
        </p:txBody>
      </p:sp>
      <p:pic>
        <p:nvPicPr>
          <p:cNvPr id="8" name="Content Placeholder 7" descr="photo9.jpg"/>
          <p:cNvPicPr>
            <a:picLocks noGrp="1" noChangeAspect="1"/>
          </p:cNvPicPr>
          <p:nvPr>
            <p:ph idx="1"/>
          </p:nvPr>
        </p:nvPicPr>
        <p:blipFill>
          <a:blip r:embed="rId3" cstate="print"/>
          <a:stretch>
            <a:fillRect/>
          </a:stretch>
        </p:blipFill>
        <p:spPr>
          <a:xfrm>
            <a:off x="5562600" y="1371600"/>
            <a:ext cx="2819400" cy="2590800"/>
          </a:xfrm>
        </p:spPr>
      </p:pic>
      <p:sp>
        <p:nvSpPr>
          <p:cNvPr id="3" name="Rectangle 2"/>
          <p:cNvSpPr/>
          <p:nvPr/>
        </p:nvSpPr>
        <p:spPr>
          <a:xfrm>
            <a:off x="3733800" y="6547843"/>
            <a:ext cx="5410200" cy="276999"/>
          </a:xfrm>
          <a:prstGeom prst="rect">
            <a:avLst/>
          </a:prstGeom>
        </p:spPr>
        <p:txBody>
          <a:bodyPr wrap="square">
            <a:spAutoFit/>
          </a:bodyPr>
          <a:lstStyle/>
          <a:p>
            <a:r>
              <a:rPr lang="en-US" sz="1200" dirty="0"/>
              <a:t>http://www.prisonradio.org/audio/mumia/2005maj/NOV05/11-20-05ATookie.mp3</a:t>
            </a:r>
          </a:p>
        </p:txBody>
      </p:sp>
    </p:spTree>
  </p:cSld>
  <p:clrMapOvr>
    <a:masterClrMapping/>
  </p:clrMapOvr>
  <p:transition advTm="5647"/>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0" y="1"/>
            <a:ext cx="3962400" cy="596900"/>
          </a:xfrm>
        </p:spPr>
        <p:txBody>
          <a:bodyPr>
            <a:normAutofit/>
          </a:bodyPr>
          <a:lstStyle/>
          <a:p>
            <a:r>
              <a:rPr lang="en-US" sz="2000" dirty="0" smtClean="0"/>
              <a:t>Troy Davis: Movements Lessons</a:t>
            </a:r>
            <a:r>
              <a:rPr lang="en-US" sz="1800" dirty="0" smtClean="0"/>
              <a:t/>
            </a:r>
            <a:br>
              <a:rPr lang="en-US" sz="1800" dirty="0" smtClean="0"/>
            </a:br>
            <a:r>
              <a:rPr lang="en-US" sz="1100" b="1" dirty="0" smtClean="0"/>
              <a:t>by </a:t>
            </a:r>
            <a:r>
              <a:rPr lang="en-US" sz="1100" b="1" dirty="0" err="1" smtClean="0"/>
              <a:t>Mumia</a:t>
            </a:r>
            <a:r>
              <a:rPr lang="en-US" sz="1100" b="1" dirty="0" smtClean="0"/>
              <a:t> Abu-Jamal recorded 9-25-11</a:t>
            </a:r>
            <a:endParaRPr lang="en-US" sz="1100" dirty="0"/>
          </a:p>
        </p:txBody>
      </p:sp>
      <p:sp>
        <p:nvSpPr>
          <p:cNvPr id="9" name="Text Placeholder 8"/>
          <p:cNvSpPr>
            <a:spLocks noGrp="1"/>
          </p:cNvSpPr>
          <p:nvPr>
            <p:ph type="body" sz="half" idx="4294967295"/>
          </p:nvPr>
        </p:nvSpPr>
        <p:spPr>
          <a:xfrm>
            <a:off x="0" y="609600"/>
            <a:ext cx="3810000" cy="5943600"/>
          </a:xfrm>
        </p:spPr>
        <p:txBody>
          <a:bodyPr>
            <a:normAutofit fontScale="25000" lnSpcReduction="20000"/>
          </a:bodyPr>
          <a:lstStyle/>
          <a:p>
            <a:pPr marL="0" indent="0">
              <a:buNone/>
            </a:pPr>
            <a:r>
              <a:rPr lang="en-US" dirty="0" smtClean="0"/>
              <a:t/>
            </a:r>
            <a:br>
              <a:rPr lang="en-US" dirty="0" smtClean="0"/>
            </a:br>
            <a:r>
              <a:rPr lang="en-US" dirty="0" smtClean="0"/>
              <a:t/>
            </a:r>
            <a:br>
              <a:rPr lang="en-US" dirty="0" smtClean="0"/>
            </a:br>
            <a:r>
              <a:rPr lang="en-US" dirty="0" smtClean="0"/>
              <a:t>The state judicial murder of Troy Davis of Georgia showed both the limits and the successes of the anti-death penalty movement.</a:t>
            </a:r>
            <a:br>
              <a:rPr lang="en-US" dirty="0" smtClean="0"/>
            </a:br>
            <a:r>
              <a:rPr lang="en-US" dirty="0" smtClean="0"/>
              <a:t/>
            </a:r>
            <a:br>
              <a:rPr lang="en-US" dirty="0" smtClean="0"/>
            </a:br>
            <a:r>
              <a:rPr lang="en-US" dirty="0" smtClean="0"/>
              <a:t>It seems silly to speak of successes when an innocent man is poisoned to death by judicial decree, but though they were partial, they were successes nonetheless.</a:t>
            </a:r>
            <a:br>
              <a:rPr lang="en-US" dirty="0" smtClean="0"/>
            </a:br>
            <a:r>
              <a:rPr lang="en-US" dirty="0" smtClean="0"/>
              <a:t/>
            </a:r>
            <a:br>
              <a:rPr lang="en-US" dirty="0" smtClean="0"/>
            </a:br>
            <a:r>
              <a:rPr lang="en-US" dirty="0" smtClean="0"/>
              <a:t>To attain the support of people like former U.S. Pres. Jimmy Carter, Pope Benedict XVI, Arch-bishop Desmond Tutu and former FBI director William Sessions was no small feat. It showed the reach of the movement to procure such prestigious support.</a:t>
            </a:r>
            <a:br>
              <a:rPr lang="en-US" dirty="0" smtClean="0"/>
            </a:br>
            <a:r>
              <a:rPr lang="en-US" dirty="0" smtClean="0"/>
              <a:t/>
            </a:r>
            <a:br>
              <a:rPr lang="en-US" dirty="0" smtClean="0"/>
            </a:br>
            <a:r>
              <a:rPr lang="en-US" dirty="0" smtClean="0"/>
              <a:t>The movement was also fueled by such revelations as shown by the recantations of people like Antoine Williams, who was one of the state's trial witnesses. Williams later stated, "After the officers talked to me, they gave me a statement and told me to sign it. I signed it. I did not read it because I cannot read. I felt pressured to point at him."</a:t>
            </a:r>
            <a:br>
              <a:rPr lang="en-US" dirty="0" smtClean="0"/>
            </a:br>
            <a:r>
              <a:rPr lang="en-US" dirty="0" smtClean="0"/>
              <a:t/>
            </a:r>
            <a:br>
              <a:rPr lang="en-US" dirty="0" smtClean="0"/>
            </a:br>
            <a:r>
              <a:rPr lang="en-US" dirty="0" smtClean="0"/>
              <a:t>Was there police coercion in the Davis case? The DA certainly thought so, as shown by his remark, "Oh, well, they were probably coerced by the defense too, so that balances it out and we should still kill him."</a:t>
            </a:r>
            <a:br>
              <a:rPr lang="en-US" dirty="0" smtClean="0"/>
            </a:br>
            <a:r>
              <a:rPr lang="en-US" dirty="0" smtClean="0"/>
              <a:t/>
            </a:r>
            <a:br>
              <a:rPr lang="en-US" dirty="0" smtClean="0"/>
            </a:br>
            <a:r>
              <a:rPr lang="en-US" dirty="0" smtClean="0"/>
              <a:t>Think about that. </a:t>
            </a:r>
            <a:br>
              <a:rPr lang="en-US" dirty="0" smtClean="0"/>
            </a:br>
            <a:r>
              <a:rPr lang="en-US" dirty="0" smtClean="0"/>
              <a:t/>
            </a:r>
            <a:br>
              <a:rPr lang="en-US" dirty="0" smtClean="0"/>
            </a:br>
            <a:r>
              <a:rPr lang="en-US" dirty="0" smtClean="0"/>
              <a:t>What power of coercion does the defense possess? Handcuffs? Threats? Jail cells? Criminal charges? Death sentences?</a:t>
            </a:r>
            <a:br>
              <a:rPr lang="en-US" dirty="0" smtClean="0"/>
            </a:br>
            <a:r>
              <a:rPr lang="en-US" dirty="0" smtClean="0"/>
              <a:t/>
            </a:r>
            <a:br>
              <a:rPr lang="en-US" dirty="0" smtClean="0"/>
            </a:br>
            <a:r>
              <a:rPr lang="en-US" dirty="0" smtClean="0"/>
              <a:t>That any prosecutor can say something so dopey is well, - nuts.</a:t>
            </a:r>
            <a:br>
              <a:rPr lang="en-US" dirty="0" smtClean="0"/>
            </a:br>
            <a:r>
              <a:rPr lang="en-US" dirty="0" smtClean="0"/>
              <a:t/>
            </a:r>
            <a:br>
              <a:rPr lang="en-US" dirty="0" smtClean="0"/>
            </a:br>
            <a:r>
              <a:rPr lang="en-US" dirty="0" smtClean="0"/>
              <a:t>The Troy Davis movement amassed almost a million signatures on petitions. Remarkable.</a:t>
            </a:r>
            <a:br>
              <a:rPr lang="en-US" dirty="0" smtClean="0"/>
            </a:br>
            <a:r>
              <a:rPr lang="en-US" dirty="0" smtClean="0"/>
              <a:t>But signatures on paper (or online) aren't people in the streets.</a:t>
            </a:r>
            <a:br>
              <a:rPr lang="en-US" dirty="0" smtClean="0"/>
            </a:br>
            <a:r>
              <a:rPr lang="en-US" dirty="0" smtClean="0"/>
              <a:t/>
            </a:r>
            <a:br>
              <a:rPr lang="en-US" dirty="0" smtClean="0"/>
            </a:br>
            <a:r>
              <a:rPr lang="en-US" dirty="0" smtClean="0"/>
              <a:t>If a million people were on the march, maybe--maybe--he would be alive.</a:t>
            </a:r>
            <a:br>
              <a:rPr lang="en-US" dirty="0" smtClean="0"/>
            </a:br>
            <a:r>
              <a:rPr lang="en-US" dirty="0" smtClean="0"/>
              <a:t/>
            </a:r>
            <a:br>
              <a:rPr lang="en-US" dirty="0" smtClean="0"/>
            </a:br>
            <a:r>
              <a:rPr lang="en-US" dirty="0" smtClean="0"/>
              <a:t>Maybe.</a:t>
            </a:r>
            <a:br>
              <a:rPr lang="en-US" dirty="0" smtClean="0"/>
            </a:br>
            <a:r>
              <a:rPr lang="en-US" dirty="0" smtClean="0"/>
              <a:t/>
            </a:r>
            <a:br>
              <a:rPr lang="en-US" dirty="0" smtClean="0"/>
            </a:br>
            <a:r>
              <a:rPr lang="en-US" dirty="0" smtClean="0"/>
              <a:t>For one of the other limits are those imposed by the law, one designed to lock in and prevent serious judicial review and remedy. Laws signed into the books by none other than the first so- called Black president: William Jefferson Clinton.</a:t>
            </a:r>
            <a:br>
              <a:rPr lang="en-US" dirty="0" smtClean="0"/>
            </a:br>
            <a:r>
              <a:rPr lang="en-US" dirty="0" smtClean="0"/>
              <a:t/>
            </a:r>
            <a:br>
              <a:rPr lang="en-US" dirty="0" smtClean="0"/>
            </a:br>
            <a:r>
              <a:rPr lang="en-US" dirty="0" smtClean="0"/>
              <a:t>Troy Davis's family and supporters brought much to the anti-death penalty movement. I hope they are not too discouraged to continue the struggle.</a:t>
            </a:r>
            <a:br>
              <a:rPr lang="en-US" dirty="0" smtClean="0"/>
            </a:br>
            <a:r>
              <a:rPr lang="en-US" dirty="0" smtClean="0"/>
              <a:t/>
            </a:r>
            <a:br>
              <a:rPr lang="en-US" dirty="0" smtClean="0"/>
            </a:br>
            <a:r>
              <a:rPr lang="en-US" dirty="0" smtClean="0"/>
              <a:t>In so doing, they can insure that Troy Davis will never be forgotten.</a:t>
            </a:r>
            <a:br>
              <a:rPr lang="en-US" dirty="0" smtClean="0"/>
            </a:br>
            <a:r>
              <a:rPr lang="en-US" dirty="0" smtClean="0"/>
              <a:t/>
            </a:r>
            <a:br>
              <a:rPr lang="en-US" dirty="0" smtClean="0"/>
            </a:br>
            <a:r>
              <a:rPr lang="en-US" dirty="0" smtClean="0"/>
              <a:t>©2011 </a:t>
            </a:r>
            <a:r>
              <a:rPr lang="en-US" dirty="0" err="1" smtClean="0"/>
              <a:t>maj</a:t>
            </a:r>
            <a:endParaRPr lang="en-US" dirty="0" smtClean="0"/>
          </a:p>
          <a:p>
            <a:endParaRPr lang="en-US" dirty="0"/>
          </a:p>
        </p:txBody>
      </p:sp>
      <p:pic>
        <p:nvPicPr>
          <p:cNvPr id="8" name="Picture 7" descr="untitled.png"/>
          <p:cNvPicPr>
            <a:picLocks noChangeAspect="1"/>
          </p:cNvPicPr>
          <p:nvPr/>
        </p:nvPicPr>
        <p:blipFill>
          <a:blip r:embed="rId3" cstate="print"/>
          <a:stretch>
            <a:fillRect/>
          </a:stretch>
        </p:blipFill>
        <p:spPr>
          <a:xfrm>
            <a:off x="4191000" y="990600"/>
            <a:ext cx="3962400" cy="3733800"/>
          </a:xfrm>
          <a:prstGeom prst="rect">
            <a:avLst/>
          </a:prstGeom>
        </p:spPr>
      </p:pic>
      <p:graphicFrame>
        <p:nvGraphicFramePr>
          <p:cNvPr id="10" name="Table 9"/>
          <p:cNvGraphicFramePr>
            <a:graphicFrameLocks noGrp="1"/>
          </p:cNvGraphicFramePr>
          <p:nvPr/>
        </p:nvGraphicFramePr>
        <p:xfrm>
          <a:off x="0" y="6629400"/>
          <a:ext cx="3429000" cy="388620"/>
        </p:xfrm>
        <a:graphic>
          <a:graphicData uri="http://schemas.openxmlformats.org/drawingml/2006/table">
            <a:tbl>
              <a:tblPr/>
              <a:tblGrid>
                <a:gridCol w="3429000"/>
              </a:tblGrid>
              <a:tr h="388620">
                <a:tc>
                  <a:txBody>
                    <a:bodyPr/>
                    <a:lstStyle/>
                    <a:p>
                      <a:pPr rtl="0"/>
                      <a:r>
                        <a:rPr lang="en-US" sz="1000" b="0" i="1" dirty="0" err="1">
                          <a:solidFill>
                            <a:srgbClr val="D14836"/>
                          </a:solidFill>
                          <a:hlinkClick r:id="rId4" action="ppaction://hlinkfile"/>
                        </a:rPr>
                        <a:t>Mumia</a:t>
                      </a:r>
                      <a:r>
                        <a:rPr lang="en-US" sz="1000" b="0" dirty="0">
                          <a:solidFill>
                            <a:srgbClr val="D14836"/>
                          </a:solidFill>
                          <a:hlinkClick r:id="rId4" action="ppaction://hlinkfile"/>
                        </a:rPr>
                        <a:t> Abu Jamal - </a:t>
                      </a:r>
                      <a:r>
                        <a:rPr lang="en-US" sz="1000" b="0" i="1" dirty="0">
                          <a:solidFill>
                            <a:srgbClr val="D14836"/>
                          </a:solidFill>
                          <a:hlinkClick r:id="rId4" action="ppaction://hlinkfile"/>
                        </a:rPr>
                        <a:t>Troy Davis</a:t>
                      </a:r>
                      <a:r>
                        <a:rPr lang="en-US" sz="1000" b="0" dirty="0">
                          <a:solidFill>
                            <a:srgbClr val="D14836"/>
                          </a:solidFill>
                          <a:hlinkClick r:id="rId4" action="ppaction://hlinkfile"/>
                        </a:rPr>
                        <a:t>: Movement Lessons - YouTube</a:t>
                      </a:r>
                      <a:endParaRPr lang="en-US" sz="1000" b="0" dirty="0">
                        <a:solidFill>
                          <a:srgbClr val="D14836"/>
                        </a:solidFill>
                      </a:endParaRPr>
                    </a:p>
                  </a:txBody>
                  <a:tcPr anchor="ctr">
                    <a:lnL>
                      <a:noFill/>
                    </a:lnL>
                    <a:lnR>
                      <a:noFill/>
                    </a:lnR>
                    <a:lnT>
                      <a:noFill/>
                    </a:lnT>
                    <a:lnB>
                      <a:noFill/>
                    </a:lnB>
                    <a:solidFill>
                      <a:srgbClr val="FFFFFF"/>
                    </a:solidFill>
                  </a:tcPr>
                </a:tc>
              </a:tr>
            </a:tbl>
          </a:graphicData>
        </a:graphic>
      </p:graphicFrame>
      <p:sp>
        <p:nvSpPr>
          <p:cNvPr id="1026" name="Rectangle 2"/>
          <p:cNvSpPr>
            <a:spLocks noChangeArrowheads="1"/>
          </p:cNvSpPr>
          <p:nvPr/>
        </p:nvSpPr>
        <p:spPr bwMode="auto">
          <a:xfrm>
            <a:off x="1" y="-131135"/>
            <a:ext cx="135665" cy="262270"/>
          </a:xfrm>
          <a:prstGeom prst="rect">
            <a:avLst/>
          </a:prstGeom>
          <a:solidFill>
            <a:srgbClr val="F5F5F5"/>
          </a:solidFill>
          <a:ln w="9525">
            <a:noFill/>
            <a:miter lim="800000"/>
            <a:headEnd/>
            <a:tailEnd/>
          </a:ln>
          <a:effectLst/>
        </p:spPr>
        <p:txBody>
          <a:bodyPr vert="horz" wrap="none" lIns="42849" tIns="-60306" rIns="91440" bIns="45720" numCol="1" anchor="ctr" anchorCtr="0" compatLnSpc="1">
            <a:prstTxWarp prst="textNoShape">
              <a:avLst/>
            </a:prstTxWarp>
            <a:spAutoFit/>
          </a:bodyPr>
          <a:lstStyle/>
          <a:p>
            <a:endParaRPr lang="en-US"/>
          </a:p>
        </p:txBody>
      </p:sp>
      <p:sp>
        <p:nvSpPr>
          <p:cNvPr id="11" name="TextBox 10"/>
          <p:cNvSpPr txBox="1"/>
          <p:nvPr/>
        </p:nvSpPr>
        <p:spPr>
          <a:xfrm>
            <a:off x="3657601" y="6096001"/>
            <a:ext cx="5285421" cy="246221"/>
          </a:xfrm>
          <a:prstGeom prst="rect">
            <a:avLst/>
          </a:prstGeom>
          <a:noFill/>
        </p:spPr>
        <p:txBody>
          <a:bodyPr wrap="none" rtlCol="0">
            <a:spAutoFit/>
          </a:bodyPr>
          <a:lstStyle/>
          <a:p>
            <a:r>
              <a:rPr lang="en-US" sz="1000" dirty="0" smtClean="0"/>
              <a:t>http://www.prisonradio.org/audio/mumia/2011MAJ/Sept2011/TroyDavisMovementLessons.mp3</a:t>
            </a:r>
            <a:endParaRPr lang="en-US" sz="1000" dirty="0"/>
          </a:p>
        </p:txBody>
      </p:sp>
      <p:sp>
        <p:nvSpPr>
          <p:cNvPr id="12" name="TextBox 11"/>
          <p:cNvSpPr txBox="1"/>
          <p:nvPr/>
        </p:nvSpPr>
        <p:spPr>
          <a:xfrm>
            <a:off x="4495800" y="4876800"/>
            <a:ext cx="3352800" cy="553998"/>
          </a:xfrm>
          <a:prstGeom prst="rect">
            <a:avLst/>
          </a:prstGeom>
          <a:noFill/>
        </p:spPr>
        <p:txBody>
          <a:bodyPr wrap="square" rtlCol="0">
            <a:spAutoFit/>
          </a:bodyPr>
          <a:lstStyle/>
          <a:p>
            <a:pPr algn="ctr"/>
            <a:r>
              <a:rPr lang="en-US" dirty="0" smtClean="0"/>
              <a:t>Troy Davis</a:t>
            </a:r>
          </a:p>
          <a:p>
            <a:pPr algn="ctr"/>
            <a:r>
              <a:rPr lang="en-US" sz="1200" dirty="0"/>
              <a:t>October 9, 1968 – September 21, 2011</a:t>
            </a:r>
          </a:p>
        </p:txBody>
      </p:sp>
    </p:spTree>
  </p:cSld>
  <p:clrMapOvr>
    <a:masterClrMapping/>
  </p:clrMapOvr>
  <p:transition advTm="5335"/>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462459"/>
            <a:ext cx="5269992" cy="5252542"/>
          </a:xfrm>
          <a:prstGeom prst="rect">
            <a:avLst/>
          </a:prstGeom>
        </p:spPr>
      </p:pic>
      <p:sp>
        <p:nvSpPr>
          <p:cNvPr id="3" name="TextBox 2"/>
          <p:cNvSpPr txBox="1"/>
          <p:nvPr/>
        </p:nvSpPr>
        <p:spPr>
          <a:xfrm>
            <a:off x="2819401" y="5715001"/>
            <a:ext cx="3593592" cy="923330"/>
          </a:xfrm>
          <a:prstGeom prst="rect">
            <a:avLst/>
          </a:prstGeom>
          <a:noFill/>
        </p:spPr>
        <p:txBody>
          <a:bodyPr wrap="square" rtlCol="0">
            <a:spAutoFit/>
          </a:bodyPr>
          <a:lstStyle/>
          <a:p>
            <a:pPr algn="ctr"/>
            <a:r>
              <a:rPr lang="en-US" dirty="0" err="1" smtClean="0"/>
              <a:t>Mumia</a:t>
            </a:r>
            <a:r>
              <a:rPr lang="en-US" dirty="0" smtClean="0"/>
              <a:t> / Troy </a:t>
            </a:r>
          </a:p>
          <a:p>
            <a:r>
              <a:rPr lang="en-US" dirty="0" err="1" smtClean="0"/>
              <a:t>Courtest</a:t>
            </a:r>
            <a:r>
              <a:rPr lang="en-US" dirty="0" smtClean="0"/>
              <a:t> of </a:t>
            </a:r>
            <a:r>
              <a:rPr lang="en-US" dirty="0" smtClean="0">
                <a:hlinkClick r:id="rId3"/>
              </a:rPr>
              <a:t>www.prisonradio.org</a:t>
            </a:r>
            <a:endParaRPr lang="en-US" dirty="0" smtClean="0"/>
          </a:p>
          <a:p>
            <a:endParaRPr lang="en-US" dirty="0"/>
          </a:p>
        </p:txBody>
      </p:sp>
    </p:spTree>
    <p:extLst>
      <p:ext uri="{BB962C8B-B14F-4D97-AF65-F5344CB8AC3E}">
        <p14:creationId xmlns:p14="http://schemas.microsoft.com/office/powerpoint/2010/main" val="52000433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648200" cy="1162050"/>
          </a:xfrm>
        </p:spPr>
        <p:txBody>
          <a:bodyPr>
            <a:normAutofit fontScale="90000"/>
          </a:bodyPr>
          <a:lstStyle/>
          <a:p>
            <a:r>
              <a:rPr lang="en-US" dirty="0" smtClean="0"/>
              <a:t>Howard C. Wilson :Organizing after Death Row</a:t>
            </a:r>
            <a:br>
              <a:rPr lang="en-US" dirty="0" smtClean="0"/>
            </a:br>
            <a:r>
              <a:rPr lang="en-US" dirty="0" smtClean="0"/>
              <a:t> </a:t>
            </a:r>
            <a:br>
              <a:rPr lang="en-US" dirty="0" smtClean="0"/>
            </a:br>
            <a:endParaRPr lang="en-US" dirty="0"/>
          </a:p>
        </p:txBody>
      </p:sp>
      <p:sp>
        <p:nvSpPr>
          <p:cNvPr id="4" name="Text Placeholder 3"/>
          <p:cNvSpPr>
            <a:spLocks noGrp="1"/>
          </p:cNvSpPr>
          <p:nvPr>
            <p:ph type="body" sz="half" idx="2"/>
          </p:nvPr>
        </p:nvSpPr>
        <p:spPr>
          <a:xfrm>
            <a:off x="228600" y="685800"/>
            <a:ext cx="3657600" cy="6172200"/>
          </a:xfrm>
        </p:spPr>
        <p:txBody>
          <a:bodyPr>
            <a:normAutofit fontScale="55000" lnSpcReduction="20000"/>
          </a:bodyPr>
          <a:lstStyle/>
          <a:p>
            <a:r>
              <a:rPr lang="en-US" b="1" dirty="0" smtClean="0"/>
              <a:t> </a:t>
            </a:r>
            <a:endParaRPr lang="en-US" dirty="0" smtClean="0"/>
          </a:p>
          <a:p>
            <a:r>
              <a:rPr lang="en-US" b="1" dirty="0" smtClean="0"/>
              <a:t>[Col. Writ. 1/21/07] Copyright 2007 </a:t>
            </a:r>
            <a:r>
              <a:rPr lang="en-US" b="1" dirty="0" err="1" smtClean="0"/>
              <a:t>Mumia</a:t>
            </a:r>
            <a:r>
              <a:rPr lang="en-US" b="1" dirty="0" smtClean="0"/>
              <a:t> Abu-Jamal</a:t>
            </a:r>
            <a:br>
              <a:rPr lang="en-US" b="1" dirty="0" smtClean="0"/>
            </a:br>
            <a:r>
              <a:rPr lang="en-US" b="1" dirty="0" smtClean="0"/>
              <a:t/>
            </a:r>
            <a:br>
              <a:rPr lang="en-US" b="1" dirty="0" smtClean="0"/>
            </a:br>
            <a:r>
              <a:rPr lang="en-US" b="1" dirty="0" smtClean="0"/>
              <a:t>Harold C. Wilson is still fighting -- even though he's been 'free' since November 2005. He's been off Death Row since his acquittal on *three* counts of murder by a Philadelphia jury on retrial. </a:t>
            </a:r>
            <a:endParaRPr lang="en-US" dirty="0" smtClean="0"/>
          </a:p>
          <a:p>
            <a:r>
              <a:rPr lang="en-US" b="1" dirty="0" smtClean="0"/>
              <a:t>DNA evidence proved his innocence of the crimes, after 17 years on Death Row -- years that have left him almost broken in health, but not in mind. </a:t>
            </a:r>
            <a:endParaRPr lang="en-US" dirty="0" smtClean="0"/>
          </a:p>
          <a:p>
            <a:r>
              <a:rPr lang="en-US" b="1" dirty="0" smtClean="0"/>
              <a:t> </a:t>
            </a:r>
            <a:endParaRPr lang="en-US" dirty="0" smtClean="0"/>
          </a:p>
          <a:p>
            <a:r>
              <a:rPr lang="en-US" b="1" dirty="0" smtClean="0"/>
              <a:t>He's fighting these days to teach people what the death penalty really means -- not in theory, but in fact. </a:t>
            </a:r>
            <a:endParaRPr lang="en-US" dirty="0" smtClean="0"/>
          </a:p>
          <a:p>
            <a:r>
              <a:rPr lang="en-US" b="1" dirty="0" smtClean="0"/>
              <a:t> </a:t>
            </a:r>
            <a:endParaRPr lang="en-US" dirty="0" smtClean="0"/>
          </a:p>
          <a:p>
            <a:r>
              <a:rPr lang="en-US" b="1" dirty="0" smtClean="0"/>
              <a:t>He's been forced to work to build the Harold C. Wilson Foundation, to create awareness about what it means for people to live on Death Row, how easily prosecutors and judges can railroad people there, and also to impact public policy about how those who are exonerated should be meaningfully remunerated upon their release. </a:t>
            </a:r>
            <a:endParaRPr lang="en-US" dirty="0" smtClean="0"/>
          </a:p>
          <a:p>
            <a:r>
              <a:rPr lang="en-US" b="1" dirty="0" smtClean="0"/>
              <a:t> </a:t>
            </a:r>
            <a:endParaRPr lang="en-US" dirty="0" smtClean="0"/>
          </a:p>
          <a:p>
            <a:r>
              <a:rPr lang="en-US" b="1" dirty="0" smtClean="0"/>
              <a:t>Speaking recently at a panel discussion on the death penalty at Philadelphia's Drexel University, Wilson explained: </a:t>
            </a:r>
            <a:endParaRPr lang="en-US" dirty="0" smtClean="0"/>
          </a:p>
          <a:p>
            <a:r>
              <a:rPr lang="en-US" b="1" dirty="0" smtClean="0"/>
              <a:t>"My life was gone, and no one in the system cared about my innocence. Even when one tries to fight for the rights one is granted by the Constitution, you are immediately beaten down mentally ...." [</a:t>
            </a:r>
            <a:r>
              <a:rPr lang="en-US" b="1" dirty="0" err="1" smtClean="0"/>
              <a:t>Qari</a:t>
            </a:r>
            <a:r>
              <a:rPr lang="en-US" b="1" dirty="0" smtClean="0"/>
              <a:t>, Ali, "Death penalty 'is not a simple question'," *The Triangle* (Nov. 10, 2006).] </a:t>
            </a:r>
            <a:endParaRPr lang="en-US" dirty="0" smtClean="0"/>
          </a:p>
          <a:p>
            <a:r>
              <a:rPr lang="en-US" b="1" dirty="0" smtClean="0"/>
              <a:t>In describing his experiences Wilson told those assembled: </a:t>
            </a:r>
            <a:endParaRPr lang="en-US" dirty="0" smtClean="0"/>
          </a:p>
          <a:p>
            <a:r>
              <a:rPr lang="en-US" b="1" dirty="0" smtClean="0"/>
              <a:t>"Imagine your hands and your feet chained whenever you left your room. Imagine living in a room the size of your standard bathroom. Imagine being told you could only shower twice a week. Imagine seeing bodies bloodied and beaten before you. I do not have to imagine. I lived it for 17 years." [Ibid.] </a:t>
            </a:r>
            <a:endParaRPr lang="en-US" dirty="0" smtClean="0"/>
          </a:p>
          <a:p>
            <a:r>
              <a:rPr lang="en-US" b="1" dirty="0" smtClean="0"/>
              <a:t> </a:t>
            </a:r>
            <a:endParaRPr lang="en-US" dirty="0" smtClean="0"/>
          </a:p>
          <a:p>
            <a:r>
              <a:rPr lang="en-US" b="1" dirty="0" smtClean="0"/>
              <a:t>Harold C. Wilson is working to build his foundation, not just to teach folks about the horrors of Death Row, but because he hasn't been able to get a real job since his release. In part, that's because of his health problems spawned by living so many years in cold cells on bare concrete. It's also because potential employers can't get past his three murder convictions -- as if the acquittals don't really matter! He therefore has had to grab the bull by the horns, and engage in public speaking about the worst years in his life, instead of private employment, where he could try to rebuild what's left of his life and family. </a:t>
            </a:r>
            <a:endParaRPr lang="en-US" dirty="0" smtClean="0"/>
          </a:p>
          <a:p>
            <a:r>
              <a:rPr lang="en-US" b="1" dirty="0" smtClean="0"/>
              <a:t> </a:t>
            </a:r>
            <a:endParaRPr lang="en-US" dirty="0" smtClean="0"/>
          </a:p>
          <a:p>
            <a:r>
              <a:rPr lang="en-US" b="1" dirty="0" smtClean="0"/>
              <a:t>Wilson returned to a world with an elderly mother, a son in Iraq (who has since re-enlisted!), and a daughter who works -- in of all places -- as a *prison guard* -- in another state. </a:t>
            </a:r>
            <a:endParaRPr lang="en-US" dirty="0" smtClean="0"/>
          </a:p>
          <a:p>
            <a:r>
              <a:rPr lang="en-US" b="1" dirty="0" smtClean="0"/>
              <a:t>If you want to know about life on America's Death Row, Harold Wilson is quite able to tell you, or your group. </a:t>
            </a:r>
            <a:endParaRPr lang="en-US" dirty="0" smtClean="0"/>
          </a:p>
          <a:p>
            <a:r>
              <a:rPr lang="en-US" b="1" dirty="0" smtClean="0"/>
              <a:t> </a:t>
            </a:r>
            <a:endParaRPr lang="en-US" dirty="0" smtClean="0"/>
          </a:p>
          <a:p>
            <a:r>
              <a:rPr lang="en-US" b="1" dirty="0" smtClean="0"/>
              <a:t> </a:t>
            </a:r>
            <a:endParaRPr lang="en-US" dirty="0" smtClean="0"/>
          </a:p>
          <a:p>
            <a:r>
              <a:rPr lang="en-US" b="1" dirty="0" smtClean="0"/>
              <a:t>Contact the Harold C. Wilson Foundation, at: </a:t>
            </a:r>
            <a:endParaRPr lang="en-US" dirty="0" smtClean="0"/>
          </a:p>
          <a:p>
            <a:r>
              <a:rPr lang="en-US" b="1" dirty="0" smtClean="0"/>
              <a:t>Ph.#: (215) 834-4676</a:t>
            </a:r>
            <a:endParaRPr lang="en-US" dirty="0" smtClean="0"/>
          </a:p>
          <a:p>
            <a:r>
              <a:rPr lang="en-US" b="1" dirty="0" smtClean="0"/>
              <a:t>Mail: P.O. Box 32084, </a:t>
            </a:r>
            <a:r>
              <a:rPr lang="en-US" b="1" dirty="0" err="1" smtClean="0"/>
              <a:t>Phila</a:t>
            </a:r>
            <a:r>
              <a:rPr lang="en-US" b="1" dirty="0" smtClean="0"/>
              <a:t>., PA 19146</a:t>
            </a:r>
            <a:endParaRPr lang="en-US" dirty="0" smtClean="0"/>
          </a:p>
          <a:p>
            <a:r>
              <a:rPr lang="en-US" b="1" dirty="0" smtClean="0"/>
              <a:t>email: </a:t>
            </a:r>
            <a:r>
              <a:rPr lang="en-US" b="1" u="sng" dirty="0" smtClean="0">
                <a:hlinkClick r:id="rId3"/>
              </a:rPr>
              <a:t>haroldcwilson@gmail.com</a:t>
            </a:r>
            <a:endParaRPr lang="en-US" dirty="0" smtClean="0"/>
          </a:p>
          <a:p>
            <a:r>
              <a:rPr lang="en-US" b="1" dirty="0" smtClean="0"/>
              <a:t> </a:t>
            </a:r>
            <a:endParaRPr lang="en-US" dirty="0" smtClean="0"/>
          </a:p>
          <a:p>
            <a:r>
              <a:rPr lang="en-US" b="1" dirty="0" smtClean="0"/>
              <a:t>Copyright 2007 </a:t>
            </a:r>
            <a:r>
              <a:rPr lang="en-US" b="1" dirty="0" err="1" smtClean="0"/>
              <a:t>Mumia</a:t>
            </a:r>
            <a:r>
              <a:rPr lang="en-US" b="1" dirty="0" smtClean="0"/>
              <a:t> Abu-Jamal </a:t>
            </a:r>
            <a:endParaRPr lang="en-US" dirty="0" smtClean="0"/>
          </a:p>
          <a:p>
            <a:r>
              <a:rPr lang="en-US" b="1" dirty="0" smtClean="0"/>
              <a:t> </a:t>
            </a:r>
            <a:endParaRPr lang="en-US" dirty="0" smtClean="0"/>
          </a:p>
          <a:p>
            <a:r>
              <a:rPr lang="en-US" b="1" dirty="0" smtClean="0"/>
              <a:t>posted to forum 02-18-07 </a:t>
            </a:r>
            <a:r>
              <a:rPr lang="en-US" b="1" dirty="0" err="1" smtClean="0"/>
              <a:t>Fatirah</a:t>
            </a:r>
            <a:endParaRPr lang="en-US" dirty="0" smtClean="0"/>
          </a:p>
          <a:p>
            <a:endParaRPr lang="en-US" dirty="0"/>
          </a:p>
        </p:txBody>
      </p:sp>
      <p:pic>
        <p:nvPicPr>
          <p:cNvPr id="5" name="Picture 2" descr="STILL FIGHTING: Now a free man, Harold Wilson has a civil suit pending against the city. "/>
          <p:cNvPicPr>
            <a:picLocks noGrp="1" noChangeAspect="1" noChangeArrowheads="1"/>
          </p:cNvPicPr>
          <p:nvPr>
            <p:ph idx="1"/>
          </p:nvPr>
        </p:nvPicPr>
        <p:blipFill>
          <a:blip r:embed="rId4" cstate="print"/>
          <a:srcRect/>
          <a:stretch>
            <a:fillRect/>
          </a:stretch>
        </p:blipFill>
        <p:spPr bwMode="auto">
          <a:xfrm>
            <a:off x="4464050" y="1447801"/>
            <a:ext cx="3841751" cy="2828131"/>
          </a:xfrm>
          <a:prstGeom prst="rect">
            <a:avLst/>
          </a:prstGeom>
          <a:noFill/>
        </p:spPr>
      </p:pic>
      <p:sp>
        <p:nvSpPr>
          <p:cNvPr id="6" name="TextBox 5"/>
          <p:cNvSpPr txBox="1"/>
          <p:nvPr/>
        </p:nvSpPr>
        <p:spPr>
          <a:xfrm>
            <a:off x="4648200" y="4648201"/>
            <a:ext cx="3508846" cy="646331"/>
          </a:xfrm>
          <a:prstGeom prst="rect">
            <a:avLst/>
          </a:prstGeom>
          <a:noFill/>
        </p:spPr>
        <p:txBody>
          <a:bodyPr wrap="none" rtlCol="0">
            <a:spAutoFit/>
          </a:bodyPr>
          <a:lstStyle/>
          <a:p>
            <a:r>
              <a:rPr lang="en-US" dirty="0" smtClean="0"/>
              <a:t>Harold Wilson</a:t>
            </a:r>
          </a:p>
          <a:p>
            <a:r>
              <a:rPr lang="en-US" dirty="0" smtClean="0"/>
              <a:t>122nd inmate freed from </a:t>
            </a:r>
            <a:r>
              <a:rPr lang="en-US" dirty="0" err="1" smtClean="0"/>
              <a:t>deathrow</a:t>
            </a:r>
            <a:endParaRPr lang="en-US" dirty="0"/>
          </a:p>
        </p:txBody>
      </p:sp>
    </p:spTree>
  </p:cSld>
  <p:clrMapOvr>
    <a:masterClrMapping/>
  </p:clrMapOvr>
  <p:transition advTm="5304"/>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2600</TotalTime>
  <Words>19313</Words>
  <Application>Microsoft Office PowerPoint</Application>
  <PresentationFormat>On-screen Show (4:3)</PresentationFormat>
  <Paragraphs>1013</Paragraphs>
  <Slides>57</Slides>
  <Notes>42</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PowerPoint Presentation</vt:lpstr>
      <vt:lpstr>Mother Loss  (DEATH BLOSSOMS  ©1996, maj)</vt:lpstr>
      <vt:lpstr>Father Hunger  (DEATH BLOSSOMS ©1996 maj)</vt:lpstr>
      <vt:lpstr>‘Warrior, unifier, diplomat’ Pam Africa honored at 60th birthday bash </vt:lpstr>
      <vt:lpstr>Lydia Barashango (1947 – 2011)</vt:lpstr>
      <vt:lpstr>The idea of a Black President By Mumia Abu-Jamal   ©12/18/07 </vt:lpstr>
      <vt:lpstr>In Memory of our Mothers Mumia Abu-Jamal     (col. Recorded  7-13-2002) </vt:lpstr>
      <vt:lpstr>Other Mothers, other Movements    by Mumia Abu Jamal   Rec. 10-26-2005  ©2005  </vt:lpstr>
      <vt:lpstr>The Great Dissenters Mumia  Abu Jamal  4-2003</vt:lpstr>
      <vt:lpstr>THE GREAT DUBOIS &amp; WOMEN  </vt:lpstr>
      <vt:lpstr>BIKO'S BEACON  By Mumia Abu-Jamal  </vt:lpstr>
      <vt:lpstr>PowerPoint Presentation</vt:lpstr>
      <vt:lpstr>PowerPoint Presentation</vt:lpstr>
      <vt:lpstr>For the Love of Winnie By Mumia Abu-Jamal Written 2 June 1999 </vt:lpstr>
      <vt:lpstr>CHAVEZ RISES -- PINOCHET SUCCUMBS by Mumia Abu Jamal © 2006</vt:lpstr>
      <vt:lpstr>PowerPoint Presentation</vt:lpstr>
      <vt:lpstr>In Memoriam: Khallid Abdul Muhammad  by Mumia Abu Jamal</vt:lpstr>
      <vt:lpstr>TO BE YOUNG, GIFTED, AND"... SIMONE!</vt:lpstr>
      <vt:lpstr>Michael A Man of Contradictions  </vt:lpstr>
      <vt:lpstr>Teena Marie  By Mumia Abu Jamal  January 07, 2010  </vt:lpstr>
      <vt:lpstr>Howard Zinn, Master Historian  </vt:lpstr>
      <vt:lpstr>Two Panthers Die  by  Mumia Abu-Jamal  [3/17/11] </vt:lpstr>
      <vt:lpstr>GERONIMO  [Elmer G. Pratt] Returns to His Ancestors  By Mumia Abu Jamal [col. writ. 6/4/11]  </vt:lpstr>
      <vt:lpstr>SYLVIA ROBINSON: Rap's Mama Passes  [col. writ. 10/12/11] ©'11 Mumia Abu-Jamal  </vt:lpstr>
      <vt:lpstr>Gil Scott-Heron, radical poet (1949-2011)</vt:lpstr>
      <vt:lpstr>Joe Frazier (1944-2011)  [col. writ. 11/11/11 ©'11 Mumia Abu-Jamal </vt:lpstr>
      <vt:lpstr>PowerPoint Presentation</vt:lpstr>
      <vt:lpstr>NOT YOUR AVERAGE 'COSBY KIDS'  by Mumia Abu-Jamal [col written 6/19/2004] </vt:lpstr>
      <vt:lpstr>The Life of John Carlos: "Who?"   By Mumia Abu Jamal [col. writ. 10/27/11] </vt:lpstr>
      <vt:lpstr>The Power of 1 Black Woman  by  Mumia Abu-Jamal 2/13/04</vt:lpstr>
      <vt:lpstr>          JAY-Z: The Roots of Rap  by Mumia Abu-Jamal © 2011 </vt:lpstr>
      <vt:lpstr>Splendor in the Grass           By Mumia Abu-Jamal  2005</vt:lpstr>
      <vt:lpstr>The Vick Kick </vt:lpstr>
      <vt:lpstr>Gov Ryan’s Song by Mumia Abu-Jamal [Col. Writ. 1/11/03]  </vt:lpstr>
      <vt:lpstr>Johnny’s Real Crime</vt:lpstr>
      <vt:lpstr>Carlo’s Way By Mumia Abu Jamal</vt:lpstr>
      <vt:lpstr>The Mama and the War President by Mumia Abu Jamal</vt:lpstr>
      <vt:lpstr>    Strom’s Love Child by Mumia Abu Jamal </vt:lpstr>
      <vt:lpstr>A CHILD = A MAN </vt:lpstr>
      <vt:lpstr>PowerPoint Presentation</vt:lpstr>
      <vt:lpstr>FREDDIE’S DEAD </vt:lpstr>
      <vt:lpstr>MEMORIES OF A PANTHER MARTYR: FRED HAMPTON  </vt:lpstr>
      <vt:lpstr>Ruchell Cinque Magee: Sole Survivor Still  </vt:lpstr>
      <vt:lpstr>Fight to free Jamil Al-Amin  by Mumia Abu Jamal </vt:lpstr>
      <vt:lpstr>    FREE LEONARD PELTIER!  </vt:lpstr>
      <vt:lpstr>       Punishing Lynne </vt:lpstr>
      <vt:lpstr>THE MOVE 9: 26 YEARS IN HELL  By Mumia Abu-Jamal [Col. Writ. 8/5/04]  </vt:lpstr>
      <vt:lpstr>Mis hermanas y hermanos de Boriqua! Muchos gracias! </vt:lpstr>
      <vt:lpstr>Mumia Abu-Jamal's Radio Broadcasts Free The Five   </vt:lpstr>
      <vt:lpstr>CALIFORNIA KILLING: THE CASE OF KEVIN COOPER  By Mumia Abu-Jamal  [Col. Writ. 1/9/04]  </vt:lpstr>
      <vt:lpstr>STOP Texas Murder!/Mumia on Ponchai Wilkerson  </vt:lpstr>
      <vt:lpstr>            LIFE AND FREEDOM SHAKA SANKOFA (GARY GRAHAM)  </vt:lpstr>
      <vt:lpstr>STOP THE EXECUTION OF FRANCES NEWTON!</vt:lpstr>
      <vt:lpstr>TOOKIE: from chaos to consciousness by Mumia Abu Jamal </vt:lpstr>
      <vt:lpstr>Troy Davis: Movements Lessons by Mumia Abu-Jamal recorded 9-25-11</vt:lpstr>
      <vt:lpstr>PowerPoint Presentation</vt:lpstr>
      <vt:lpstr>Howard C. Wilson :Organizing after Death Row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Pfeifer</cp:lastModifiedBy>
  <cp:revision>120</cp:revision>
  <dcterms:created xsi:type="dcterms:W3CDTF">2011-06-08T17:07:39Z</dcterms:created>
  <dcterms:modified xsi:type="dcterms:W3CDTF">2011-12-06T00:41:14Z</dcterms:modified>
</cp:coreProperties>
</file>